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  <p:sldMasterId id="2147483675" r:id="rId3"/>
  </p:sldMasterIdLst>
  <p:notesMasterIdLst>
    <p:notesMasterId r:id="rId39"/>
  </p:notesMasterIdLst>
  <p:sldIdLst>
    <p:sldId id="360" r:id="rId4"/>
    <p:sldId id="361" r:id="rId5"/>
    <p:sldId id="362" r:id="rId6"/>
    <p:sldId id="363" r:id="rId7"/>
    <p:sldId id="367" r:id="rId8"/>
    <p:sldId id="364" r:id="rId9"/>
    <p:sldId id="365" r:id="rId10"/>
    <p:sldId id="366" r:id="rId11"/>
    <p:sldId id="260" r:id="rId12"/>
    <p:sldId id="407" r:id="rId13"/>
    <p:sldId id="408" r:id="rId14"/>
    <p:sldId id="311" r:id="rId15"/>
    <p:sldId id="370" r:id="rId16"/>
    <p:sldId id="409" r:id="rId17"/>
    <p:sldId id="371" r:id="rId18"/>
    <p:sldId id="412" r:id="rId19"/>
    <p:sldId id="410" r:id="rId20"/>
    <p:sldId id="273" r:id="rId21"/>
    <p:sldId id="411" r:id="rId22"/>
    <p:sldId id="266" r:id="rId23"/>
    <p:sldId id="267" r:id="rId24"/>
    <p:sldId id="268" r:id="rId25"/>
    <p:sldId id="269" r:id="rId26"/>
    <p:sldId id="262" r:id="rId27"/>
    <p:sldId id="263" r:id="rId28"/>
    <p:sldId id="258" r:id="rId29"/>
    <p:sldId id="274" r:id="rId30"/>
    <p:sldId id="275" r:id="rId31"/>
    <p:sldId id="276" r:id="rId32"/>
    <p:sldId id="277" r:id="rId33"/>
    <p:sldId id="278" r:id="rId34"/>
    <p:sldId id="279" r:id="rId35"/>
    <p:sldId id="280" r:id="rId36"/>
    <p:sldId id="281" r:id="rId37"/>
    <p:sldId id="318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6600"/>
    <a:srgbClr val="8000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546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89C85F-895F-45A2-8C2E-C7D77A6C974F}" type="datetimeFigureOut">
              <a:rPr lang="en-US" smtClean="0"/>
              <a:pPr/>
              <a:t>6/30/2022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4D62AB-3CD2-4F20-99A5-5DF2682124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665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Google Shape;73;p6:notes">
            <a:extLst>
              <a:ext uri="{FF2B5EF4-FFF2-40B4-BE49-F238E27FC236}">
                <a16:creationId xmlns:a16="http://schemas.microsoft.com/office/drawing/2014/main" id="{1B5A5830-59DB-B2D5-F66E-F5A33F27AFF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1267" name="Google Shape;74;p6:notes">
            <a:extLst>
              <a:ext uri="{FF2B5EF4-FFF2-40B4-BE49-F238E27FC236}">
                <a16:creationId xmlns:a16="http://schemas.microsoft.com/office/drawing/2014/main" id="{E2594975-9633-3BF9-BF08-DAF147BB3936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85654EF-F214-4B3B-943D-FA0EEECF19AB}" type="slidenum">
              <a:rPr lang="en-US" smtClean="0">
                <a:latin typeface="Arial" pitchFamily="34" charset="0"/>
              </a:rPr>
              <a:pPr/>
              <a:t>35</a:t>
            </a:fld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35563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35563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B59E5-F212-407E-BE3E-390A10C603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2392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20173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0173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0173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1640B81-0116-4101-BF44-DBB509E595E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01735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201736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1737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1738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14082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805047-C9FF-42B7-BDB3-6E680A6AD25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6975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2580A2-D6D9-4608-8D92-8F8741EBE8F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4303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8CCF9D-9027-474E-97BA-04F346D9802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4746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68F625-6447-4C88-831F-69347BE0C82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9425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7A0EE7-05D6-4FA6-B476-649AB75D12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802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B77AB0-EFAB-455F-9171-05F841786E5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441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78609A-1D76-424A-A6A9-D8469E907DC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3485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ACDFA3-3F75-47C6-9E6C-1E0EBE5E136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4673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6E6463-C78E-4B70-991C-EE75A790670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3096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C1B2B8-F5DE-4C74-A411-B8131FB66CC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0752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20173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0173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0173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1640B81-0116-4101-BF44-DBB509E595E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01735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201736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1737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1738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75650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805047-C9FF-42B7-BDB3-6E680A6AD25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7525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2580A2-D6D9-4608-8D92-8F8741EBE8F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5034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8CCF9D-9027-474E-97BA-04F346D9802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206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68F625-6447-4C88-831F-69347BE0C82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8804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7A0EE7-05D6-4FA6-B476-649AB75D12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950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B77AB0-EFAB-455F-9171-05F841786E5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5813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78609A-1D76-424A-A6A9-D8469E907DC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5818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ACDFA3-3F75-47C6-9E6C-1E0EBE5E136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4990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6E6463-C78E-4B70-991C-EE75A790670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0821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C1B2B8-F5DE-4C74-A411-B8131FB66CC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272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oogle Shape;25;p26">
            <a:extLst>
              <a:ext uri="{FF2B5EF4-FFF2-40B4-BE49-F238E27FC236}">
                <a16:creationId xmlns:a16="http://schemas.microsoft.com/office/drawing/2014/main" id="{028217C0-166B-8917-B3DF-1A0920B6EFD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6863" y="6418263"/>
            <a:ext cx="7162800" cy="0"/>
          </a:xfrm>
          <a:prstGeom prst="straightConnector1">
            <a:avLst/>
          </a:prstGeom>
          <a:noFill/>
          <a:ln w="9525">
            <a:solidFill>
              <a:srgbClr val="8D8F9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Google Shape;23;p26"/>
          <p:cNvSpPr txBox="1">
            <a:spLocks noGrp="1"/>
          </p:cNvSpPr>
          <p:nvPr>
            <p:ph type="title"/>
          </p:nvPr>
        </p:nvSpPr>
        <p:spPr>
          <a:xfrm>
            <a:off x="296780" y="194428"/>
            <a:ext cx="8463317" cy="793914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sz="2400" b="1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6"/>
          <p:cNvSpPr txBox="1">
            <a:spLocks noGrp="1"/>
          </p:cNvSpPr>
          <p:nvPr>
            <p:ph type="body" idx="1"/>
          </p:nvPr>
        </p:nvSpPr>
        <p:spPr>
          <a:xfrm>
            <a:off x="296779" y="988342"/>
            <a:ext cx="8463317" cy="4784897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683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26"/>
          <p:cNvSpPr txBox="1">
            <a:spLocks noGrp="1"/>
          </p:cNvSpPr>
          <p:nvPr>
            <p:ph type="body" idx="2"/>
          </p:nvPr>
        </p:nvSpPr>
        <p:spPr>
          <a:xfrm>
            <a:off x="296780" y="6475388"/>
            <a:ext cx="7305499" cy="383118"/>
          </a:xfrm>
          <a:prstGeom prst="rect">
            <a:avLst/>
          </a:prstGeom>
          <a:noFill/>
          <a:ln>
            <a:noFill/>
          </a:ln>
        </p:spPr>
        <p:txBody>
          <a:bodyPr spcFirstLastPara="1" lIns="0" anchor="ctr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0" cap="none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3785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07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07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07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2C4B715-63EC-4431-8993-D5A17E8A7F0D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00711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0712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0713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0714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854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07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07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07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2C4B715-63EC-4431-8993-D5A17E8A7F0D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00711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0712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0713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0714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95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sidhuas@pau.edu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8.jp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-76200"/>
            <a:ext cx="9067800" cy="1470025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8000"/>
                </a:solidFill>
                <a:latin typeface="Cambria" pitchFamily="18" charset="0"/>
              </a:rPr>
              <a:t>Natural Farming – Concept and Relevance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4956629"/>
            <a:ext cx="7315200" cy="17526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8000" b="1" dirty="0">
                <a:solidFill>
                  <a:schemeClr val="tx1"/>
                </a:solidFill>
                <a:latin typeface="Garamond" pitchFamily="18" charset="0"/>
              </a:rPr>
              <a:t>Dr Amandeep Singh </a:t>
            </a:r>
            <a:r>
              <a:rPr lang="en-US" sz="8000" b="1" dirty="0" err="1">
                <a:solidFill>
                  <a:schemeClr val="tx1"/>
                </a:solidFill>
                <a:latin typeface="Garamond" pitchFamily="18" charset="0"/>
              </a:rPr>
              <a:t>Sidhu</a:t>
            </a:r>
            <a:br>
              <a:rPr lang="en-US" sz="8000" b="1" dirty="0">
                <a:solidFill>
                  <a:schemeClr val="tx1"/>
                </a:solidFill>
                <a:latin typeface="Garamond" pitchFamily="18" charset="0"/>
              </a:rPr>
            </a:br>
            <a:r>
              <a:rPr lang="en-US" sz="8000" b="1" dirty="0">
                <a:solidFill>
                  <a:schemeClr val="tx1"/>
                </a:solidFill>
                <a:latin typeface="Garamond" pitchFamily="18" charset="0"/>
              </a:rPr>
              <a:t>Agronomist, School of Organic Farming</a:t>
            </a:r>
            <a:br>
              <a:rPr lang="en-US" sz="8000" b="1" dirty="0">
                <a:solidFill>
                  <a:schemeClr val="tx1"/>
                </a:solidFill>
                <a:latin typeface="Garamond" pitchFamily="18" charset="0"/>
              </a:rPr>
            </a:br>
            <a:r>
              <a:rPr lang="en-US" sz="8000" b="1" dirty="0">
                <a:solidFill>
                  <a:schemeClr val="tx1"/>
                </a:solidFill>
                <a:latin typeface="Garamond" pitchFamily="18" charset="0"/>
              </a:rPr>
              <a:t>Co-PI, All India Network Programme on Organic Farming</a:t>
            </a:r>
            <a:br>
              <a:rPr lang="en-US" sz="8000" b="1" dirty="0">
                <a:solidFill>
                  <a:schemeClr val="tx1"/>
                </a:solidFill>
                <a:latin typeface="Garamond" pitchFamily="18" charset="0"/>
              </a:rPr>
            </a:br>
            <a:r>
              <a:rPr lang="en-US" sz="8000" b="1" dirty="0">
                <a:solidFill>
                  <a:schemeClr val="tx1"/>
                </a:solidFill>
                <a:latin typeface="Garamond" pitchFamily="18" charset="0"/>
              </a:rPr>
              <a:t>Punjab Agricultural University, Ludhiana, Punjab (INDIA)</a:t>
            </a:r>
            <a:br>
              <a:rPr lang="en-US" sz="8000" b="1" dirty="0">
                <a:solidFill>
                  <a:schemeClr val="tx1"/>
                </a:solidFill>
                <a:latin typeface="Garamond" pitchFamily="18" charset="0"/>
              </a:rPr>
            </a:br>
            <a:r>
              <a:rPr lang="en-US" sz="8000" b="1" dirty="0" err="1">
                <a:solidFill>
                  <a:schemeClr val="tx1"/>
                </a:solidFill>
                <a:latin typeface="Garamond" pitchFamily="18" charset="0"/>
              </a:rPr>
              <a:t>Ph</a:t>
            </a:r>
            <a:r>
              <a:rPr lang="en-US" sz="8000" b="1" dirty="0">
                <a:solidFill>
                  <a:schemeClr val="tx1"/>
                </a:solidFill>
                <a:latin typeface="Garamond" pitchFamily="18" charset="0"/>
              </a:rPr>
              <a:t>: +91-9872664899, 7087596648 e-mail: </a:t>
            </a:r>
            <a:r>
              <a:rPr lang="en-US" sz="8000" b="1" dirty="0">
                <a:solidFill>
                  <a:schemeClr val="tx1"/>
                </a:solidFill>
                <a:latin typeface="Garamond" pitchFamily="18" charset="0"/>
                <a:hlinkClick r:id="rId2"/>
              </a:rPr>
              <a:t>sidhuas@pau.edu</a:t>
            </a:r>
            <a:endParaRPr lang="en-US" sz="8000" dirty="0">
              <a:solidFill>
                <a:schemeClr val="tx1"/>
              </a:solidFill>
              <a:latin typeface="Garamond" pitchFamily="18" charset="0"/>
            </a:endParaRPr>
          </a:p>
          <a:p>
            <a:endParaRPr lang="en-US" sz="2800" dirty="0">
              <a:solidFill>
                <a:schemeClr val="tx1"/>
              </a:solidFill>
              <a:latin typeface="Garamond" pitchFamily="18" charset="0"/>
            </a:endParaRPr>
          </a:p>
        </p:txBody>
      </p:sp>
      <p:pic>
        <p:nvPicPr>
          <p:cNvPr id="5" name="Picture 2" descr="Image result for Pau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105400"/>
            <a:ext cx="1380308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 result for pau ludhiana"/>
          <p:cNvPicPr>
            <a:picLocks noChangeAspect="1" noChangeArrowheads="1"/>
          </p:cNvPicPr>
          <p:nvPr/>
        </p:nvPicPr>
        <p:blipFill rotWithShape="1">
          <a:blip r:embed="rId4" cstate="print"/>
          <a:srcRect b="9206"/>
          <a:stretch/>
        </p:blipFill>
        <p:spPr bwMode="auto">
          <a:xfrm>
            <a:off x="4572000" y="1524000"/>
            <a:ext cx="4488180" cy="29756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Organic Fertilizer Jeevamrut, Amrutpani, and Bijamrut (Preparation Method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1"/>
            <a:ext cx="4419600" cy="2975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256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BA13D7E-8B21-272A-DD8C-DDEF4B84E99A}"/>
              </a:ext>
            </a:extLst>
          </p:cNvPr>
          <p:cNvSpPr txBox="1"/>
          <p:nvPr/>
        </p:nvSpPr>
        <p:spPr>
          <a:xfrm>
            <a:off x="123825" y="673100"/>
            <a:ext cx="5819775" cy="605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8000"/>
                </a:solidFill>
                <a:latin typeface="Arial Narrow" panose="020B0606020202030204" pitchFamily="34" charset="0"/>
              </a:rPr>
              <a:t>4. </a:t>
            </a:r>
            <a:r>
              <a:rPr lang="en-US" b="1" i="1" dirty="0">
                <a:solidFill>
                  <a:srgbClr val="008000"/>
                </a:solidFill>
                <a:latin typeface="Arial Narrow" panose="020B0606020202030204" pitchFamily="34" charset="0"/>
              </a:rPr>
              <a:t>Rishi </a:t>
            </a:r>
            <a:r>
              <a:rPr lang="en-US" b="1" i="1" dirty="0" err="1">
                <a:solidFill>
                  <a:srgbClr val="008000"/>
                </a:solidFill>
                <a:latin typeface="Arial Narrow" panose="020B0606020202030204" pitchFamily="34" charset="0"/>
              </a:rPr>
              <a:t>krishi</a:t>
            </a:r>
            <a:endParaRPr lang="en-US" b="1" i="1" dirty="0">
              <a:solidFill>
                <a:srgbClr val="008000"/>
              </a:solidFill>
              <a:latin typeface="Arial Narrow" panose="020B0606020202030204" pitchFamily="34" charset="0"/>
            </a:endParaRPr>
          </a:p>
          <a:p>
            <a:pPr marL="857250" indent="-342900"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i="1" dirty="0">
                <a:latin typeface="Arial Narrow" panose="020B0606020202030204" pitchFamily="34" charset="0"/>
              </a:rPr>
              <a:t>Drawn from Vedas</a:t>
            </a:r>
          </a:p>
          <a:p>
            <a:pPr marL="857250" indent="-342900"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i="1" dirty="0">
                <a:latin typeface="Arial Narrow" panose="020B0606020202030204" pitchFamily="34" charset="0"/>
              </a:rPr>
              <a:t>15 kg/ha of virgin </a:t>
            </a:r>
            <a:r>
              <a:rPr lang="en-US" b="1" dirty="0" err="1">
                <a:latin typeface="Arial Narrow" panose="020B0606020202030204" pitchFamily="34" charset="0"/>
              </a:rPr>
              <a:t>rhizopheric</a:t>
            </a:r>
            <a:r>
              <a:rPr lang="en-US" b="1" dirty="0">
                <a:latin typeface="Arial Narrow" panose="020B0606020202030204" pitchFamily="34" charset="0"/>
              </a:rPr>
              <a:t> soil from banyan tree</a:t>
            </a:r>
            <a:endParaRPr lang="en-US" b="1" i="1" dirty="0">
              <a:latin typeface="Arial Narrow" panose="020B0606020202030204" pitchFamily="34" charset="0"/>
            </a:endParaRPr>
          </a:p>
          <a:p>
            <a:pPr marL="857250" indent="-342900"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i="1" dirty="0" err="1">
                <a:latin typeface="Arial Narrow" panose="020B0606020202030204" pitchFamily="34" charset="0"/>
              </a:rPr>
              <a:t>Amritpani</a:t>
            </a:r>
            <a:r>
              <a:rPr lang="en-US" b="1" i="1" dirty="0">
                <a:latin typeface="Arial Narrow" panose="020B0606020202030204" pitchFamily="34" charset="0"/>
              </a:rPr>
              <a:t>  (ghee, </a:t>
            </a:r>
            <a:r>
              <a:rPr lang="en-US" b="1" i="1" dirty="0" err="1">
                <a:latin typeface="Arial Narrow" panose="020B0606020202030204" pitchFamily="34" charset="0"/>
              </a:rPr>
              <a:t>cowdung</a:t>
            </a:r>
            <a:r>
              <a:rPr lang="en-US" b="1" i="1" dirty="0">
                <a:latin typeface="Arial Narrow" panose="020B0606020202030204" pitchFamily="34" charset="0"/>
              </a:rPr>
              <a:t>, honey, water) and virgin soil</a:t>
            </a:r>
          </a:p>
          <a:p>
            <a:pPr marL="857250" indent="-342900"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i="1" dirty="0">
                <a:latin typeface="Arial Narrow" panose="020B0606020202030204" pitchFamily="34" charset="0"/>
              </a:rPr>
              <a:t>Beej </a:t>
            </a:r>
            <a:r>
              <a:rPr lang="en-US" b="1" i="1" dirty="0" err="1">
                <a:latin typeface="Arial Narrow" panose="020B0606020202030204" pitchFamily="34" charset="0"/>
              </a:rPr>
              <a:t>sanskar</a:t>
            </a:r>
            <a:r>
              <a:rPr lang="en-US" b="1" i="1" dirty="0">
                <a:latin typeface="Arial Narrow" panose="020B0606020202030204" pitchFamily="34" charset="0"/>
              </a:rPr>
              <a:t> (seed treatment), Bhumi </a:t>
            </a:r>
            <a:r>
              <a:rPr lang="en-US" b="1" i="1" dirty="0" err="1">
                <a:latin typeface="Arial Narrow" panose="020B0606020202030204" pitchFamily="34" charset="0"/>
              </a:rPr>
              <a:t>sanskar</a:t>
            </a:r>
            <a:r>
              <a:rPr lang="en-US" b="1" i="1" dirty="0">
                <a:latin typeface="Arial Narrow" panose="020B0606020202030204" pitchFamily="34" charset="0"/>
              </a:rPr>
              <a:t> (soil application) and </a:t>
            </a:r>
            <a:r>
              <a:rPr lang="en-US" b="1" i="1" dirty="0" err="1">
                <a:latin typeface="Arial Narrow" panose="020B0606020202030204" pitchFamily="34" charset="0"/>
              </a:rPr>
              <a:t>Padap</a:t>
            </a:r>
            <a:r>
              <a:rPr lang="en-US" b="1" i="1" dirty="0">
                <a:latin typeface="Arial Narrow" panose="020B0606020202030204" pitchFamily="34" charset="0"/>
              </a:rPr>
              <a:t> </a:t>
            </a:r>
            <a:r>
              <a:rPr lang="en-US" b="1" i="1" dirty="0" err="1">
                <a:latin typeface="Arial Narrow" panose="020B0606020202030204" pitchFamily="34" charset="0"/>
              </a:rPr>
              <a:t>sanskar</a:t>
            </a:r>
            <a:r>
              <a:rPr lang="en-US" b="1" i="1" dirty="0">
                <a:latin typeface="Arial Narrow" panose="020B0606020202030204" pitchFamily="34" charset="0"/>
              </a:rPr>
              <a:t> (foliar spray)</a:t>
            </a:r>
          </a:p>
          <a:p>
            <a:pPr marL="514350"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000" b="1" i="1" dirty="0">
              <a:latin typeface="Arial Narrow" panose="020B0606020202030204" pitchFamily="34" charset="0"/>
            </a:endParaRPr>
          </a:p>
          <a:p>
            <a:pPr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8000"/>
                </a:solidFill>
                <a:latin typeface="Arial Narrow" panose="020B0606020202030204" pitchFamily="34" charset="0"/>
              </a:rPr>
              <a:t>5. </a:t>
            </a:r>
            <a:r>
              <a:rPr lang="en-US" b="1" i="1" dirty="0" err="1">
                <a:solidFill>
                  <a:srgbClr val="008000"/>
                </a:solidFill>
                <a:latin typeface="Arial Narrow" panose="020B0606020202030204" pitchFamily="34" charset="0"/>
              </a:rPr>
              <a:t>Panchagavya</a:t>
            </a:r>
            <a:r>
              <a:rPr lang="en-US" b="1" i="1" dirty="0">
                <a:solidFill>
                  <a:srgbClr val="008000"/>
                </a:solidFill>
                <a:latin typeface="Arial Narrow" panose="020B0606020202030204" pitchFamily="34" charset="0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Arial Narrow" panose="020B0606020202030204" pitchFamily="34" charset="0"/>
              </a:rPr>
              <a:t>krishi</a:t>
            </a:r>
            <a:endParaRPr lang="en-US" b="1" i="1" dirty="0">
              <a:solidFill>
                <a:srgbClr val="008000"/>
              </a:solidFill>
              <a:latin typeface="Arial Narrow" panose="020B0606020202030204" pitchFamily="34" charset="0"/>
            </a:endParaRPr>
          </a:p>
          <a:p>
            <a:pPr marL="857250" indent="-342900"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i="1" dirty="0">
                <a:latin typeface="Arial Narrow" panose="020B0606020202030204" pitchFamily="34" charset="0"/>
              </a:rPr>
              <a:t>Prepared from five products of cow: dung, urine, milk, curd and ghee</a:t>
            </a:r>
          </a:p>
          <a:p>
            <a:pPr marL="857250" indent="-342900"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>
                <a:latin typeface="Arial Narrow" panose="020B0606020202030204" pitchFamily="34" charset="0"/>
              </a:rPr>
              <a:t>Enrichment of soil, induce plant </a:t>
            </a:r>
            <a:r>
              <a:rPr lang="en-US" b="1" dirty="0" err="1">
                <a:latin typeface="Arial Narrow" panose="020B0606020202030204" pitchFamily="34" charset="0"/>
              </a:rPr>
              <a:t>vigour</a:t>
            </a:r>
            <a:r>
              <a:rPr lang="en-US" b="1" dirty="0">
                <a:latin typeface="Arial Narrow" panose="020B0606020202030204" pitchFamily="34" charset="0"/>
              </a:rPr>
              <a:t> with quality production</a:t>
            </a:r>
          </a:p>
          <a:p>
            <a:pPr marL="857250" indent="-342900"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000" b="1" i="1" dirty="0">
              <a:latin typeface="Arial Narrow" panose="020B0606020202030204" pitchFamily="34" charset="0"/>
            </a:endParaRPr>
          </a:p>
          <a:p>
            <a:pPr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8000"/>
                </a:solidFill>
                <a:latin typeface="Arial Narrow" panose="020B0606020202030204" pitchFamily="34" charset="0"/>
              </a:rPr>
              <a:t>6. </a:t>
            </a:r>
            <a:r>
              <a:rPr lang="en-US" b="1" dirty="0" err="1">
                <a:solidFill>
                  <a:srgbClr val="008000"/>
                </a:solidFill>
                <a:latin typeface="Arial Narrow" panose="020B0606020202030204" pitchFamily="34" charset="0"/>
              </a:rPr>
              <a:t>Natueco</a:t>
            </a:r>
            <a:r>
              <a:rPr lang="en-US" b="1" dirty="0">
                <a:solidFill>
                  <a:srgbClr val="008000"/>
                </a:solidFill>
                <a:latin typeface="Arial Narrow" panose="020B0606020202030204" pitchFamily="34" charset="0"/>
              </a:rPr>
              <a:t> farming</a:t>
            </a:r>
            <a:endParaRPr lang="en-US" b="1" i="1" dirty="0">
              <a:solidFill>
                <a:srgbClr val="008000"/>
              </a:solidFill>
              <a:latin typeface="Arial Narrow" panose="020B0606020202030204" pitchFamily="34" charset="0"/>
            </a:endParaRPr>
          </a:p>
          <a:p>
            <a:pPr marL="800100" indent="-285750"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i="1" dirty="0">
                <a:latin typeface="Arial Narrow" panose="020B0606020202030204" pitchFamily="34" charset="0"/>
              </a:rPr>
              <a:t>Neighborhood Resource Enrichment' by `Additive Regeneration' rather than through dependence on external, commercial inputs. </a:t>
            </a:r>
          </a:p>
          <a:p>
            <a:pPr marL="800100" indent="-285750"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i="1" dirty="0">
                <a:latin typeface="Arial Narrow" panose="020B0606020202030204" pitchFamily="34" charset="0"/>
              </a:rPr>
              <a:t>Soil – Enrichment, Roots - Development  and Canopy - management</a:t>
            </a:r>
          </a:p>
        </p:txBody>
      </p:sp>
      <p:pic>
        <p:nvPicPr>
          <p:cNvPr id="5123" name="Picture 2" descr="Gavya-1">
            <a:extLst>
              <a:ext uri="{FF2B5EF4-FFF2-40B4-BE49-F238E27FC236}">
                <a16:creationId xmlns:a16="http://schemas.microsoft.com/office/drawing/2014/main" id="{32F9E006-3147-CC60-BFA3-9D6031C53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350" y="655638"/>
            <a:ext cx="3030538" cy="375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3" descr="Navathani-P">
            <a:extLst>
              <a:ext uri="{FF2B5EF4-FFF2-40B4-BE49-F238E27FC236}">
                <a16:creationId xmlns:a16="http://schemas.microsoft.com/office/drawing/2014/main" id="{0C95682E-8113-5039-5122-5D67F5FDB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900" y="4465638"/>
            <a:ext cx="3074988" cy="197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 Box 4">
            <a:extLst>
              <a:ext uri="{FF2B5EF4-FFF2-40B4-BE49-F238E27FC236}">
                <a16:creationId xmlns:a16="http://schemas.microsoft.com/office/drawing/2014/main" id="{C1E46041-4A73-9CD9-9808-11EE4B6BF4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4963" y="5075238"/>
            <a:ext cx="868362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Sesame</a:t>
            </a:r>
          </a:p>
        </p:txBody>
      </p:sp>
      <p:sp>
        <p:nvSpPr>
          <p:cNvPr id="5126" name="Text Box 6">
            <a:extLst>
              <a:ext uri="{FF2B5EF4-FFF2-40B4-BE49-F238E27FC236}">
                <a16:creationId xmlns:a16="http://schemas.microsoft.com/office/drawing/2014/main" id="{ED69092D-9E67-3E4D-D9C9-CFF58D4B2D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0900" y="5494338"/>
            <a:ext cx="12954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100" b="1">
                <a:solidFill>
                  <a:schemeClr val="bg1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Sword  bean</a:t>
            </a:r>
          </a:p>
        </p:txBody>
      </p:sp>
      <p:sp>
        <p:nvSpPr>
          <p:cNvPr id="5127" name="Text Box 7">
            <a:extLst>
              <a:ext uri="{FF2B5EF4-FFF2-40B4-BE49-F238E27FC236}">
                <a16:creationId xmlns:a16="http://schemas.microsoft.com/office/drawing/2014/main" id="{FF25DB46-FD88-A40A-57F8-D09486B16F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2513" y="4654550"/>
            <a:ext cx="11049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Mungbean</a:t>
            </a:r>
          </a:p>
        </p:txBody>
      </p:sp>
      <p:sp>
        <p:nvSpPr>
          <p:cNvPr id="5128" name="Text Box 8">
            <a:extLst>
              <a:ext uri="{FF2B5EF4-FFF2-40B4-BE49-F238E27FC236}">
                <a16:creationId xmlns:a16="http://schemas.microsoft.com/office/drawing/2014/main" id="{D8855B61-27FD-020C-A01A-A8714ED803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2338" y="5075238"/>
            <a:ext cx="1220787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Pigeonpea</a:t>
            </a:r>
          </a:p>
        </p:txBody>
      </p:sp>
      <p:sp>
        <p:nvSpPr>
          <p:cNvPr id="5129" name="Text Box 9">
            <a:extLst>
              <a:ext uri="{FF2B5EF4-FFF2-40B4-BE49-F238E27FC236}">
                <a16:creationId xmlns:a16="http://schemas.microsoft.com/office/drawing/2014/main" id="{08C6638D-4756-92BB-B9E6-8DBE1435F4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5125" y="5443538"/>
            <a:ext cx="129063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Horsegram</a:t>
            </a:r>
          </a:p>
        </p:txBody>
      </p:sp>
      <p:sp>
        <p:nvSpPr>
          <p:cNvPr id="5130" name="Text Box 10">
            <a:extLst>
              <a:ext uri="{FF2B5EF4-FFF2-40B4-BE49-F238E27FC236}">
                <a16:creationId xmlns:a16="http://schemas.microsoft.com/office/drawing/2014/main" id="{66E85191-868E-1E77-92FD-4FA02A0229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8438" y="4633913"/>
            <a:ext cx="868362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Urdbean</a:t>
            </a:r>
          </a:p>
        </p:txBody>
      </p:sp>
      <p:sp>
        <p:nvSpPr>
          <p:cNvPr id="5131" name="Text Box 11">
            <a:extLst>
              <a:ext uri="{FF2B5EF4-FFF2-40B4-BE49-F238E27FC236}">
                <a16:creationId xmlns:a16="http://schemas.microsoft.com/office/drawing/2014/main" id="{C1DA5BB6-D3DF-E12D-4EFD-ECD22ED510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3125" y="6088063"/>
            <a:ext cx="8683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Ragi</a:t>
            </a:r>
          </a:p>
        </p:txBody>
      </p:sp>
      <p:sp>
        <p:nvSpPr>
          <p:cNvPr id="5132" name="Text Box 12">
            <a:extLst>
              <a:ext uri="{FF2B5EF4-FFF2-40B4-BE49-F238E27FC236}">
                <a16:creationId xmlns:a16="http://schemas.microsoft.com/office/drawing/2014/main" id="{7DED28D6-2444-4FA5-81CC-C6BC53AB63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8300" y="2152650"/>
            <a:ext cx="11064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Chickpea</a:t>
            </a:r>
          </a:p>
        </p:txBody>
      </p:sp>
      <p:sp>
        <p:nvSpPr>
          <p:cNvPr id="5133" name="Title 1">
            <a:extLst>
              <a:ext uri="{FF2B5EF4-FFF2-40B4-BE49-F238E27FC236}">
                <a16:creationId xmlns:a16="http://schemas.microsoft.com/office/drawing/2014/main" id="{836283F4-290C-0182-6A92-1F631A8F0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525"/>
            <a:ext cx="9144000" cy="592138"/>
          </a:xfrm>
          <a:solidFill>
            <a:srgbClr val="008000"/>
          </a:solidFill>
        </p:spPr>
        <p:txBody>
          <a:bodyPr/>
          <a:lstStyle/>
          <a:p>
            <a:pPr algn="ctr"/>
            <a:r>
              <a:rPr lang="en-US" altLang="en-US" sz="3200" b="1">
                <a:solidFill>
                  <a:srgbClr val="FFFF00"/>
                </a:solidFill>
                <a:latin typeface="Arial Narrow" panose="020B0606020202030204" pitchFamily="34" charset="0"/>
              </a:rPr>
              <a:t>Forms of  </a:t>
            </a:r>
            <a:r>
              <a:rPr lang="en-US" altLang="en-US" sz="3200" b="1" i="1">
                <a:solidFill>
                  <a:srgbClr val="FFFF00"/>
                </a:solidFill>
                <a:latin typeface="Arial Narrow" panose="020B0606020202030204" pitchFamily="34" charset="0"/>
              </a:rPr>
              <a:t>Bharatiya Prakritik Krishi Paddhati </a:t>
            </a:r>
            <a:r>
              <a:rPr lang="en-US" altLang="en-US" sz="3200" b="1">
                <a:solidFill>
                  <a:srgbClr val="FFFF00"/>
                </a:solidFill>
                <a:latin typeface="Arial Narrow" panose="020B0606020202030204" pitchFamily="34" charset="0"/>
              </a:rPr>
              <a:t>(BPKP)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8C37F32-1FF4-4063-D4EF-94F979A8D1C4}"/>
              </a:ext>
            </a:extLst>
          </p:cNvPr>
          <p:cNvSpPr txBox="1"/>
          <p:nvPr/>
        </p:nvSpPr>
        <p:spPr>
          <a:xfrm>
            <a:off x="203200" y="739775"/>
            <a:ext cx="5753100" cy="4398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8000"/>
                </a:solidFill>
                <a:latin typeface="Arial Narrow" panose="020B0606020202030204" pitchFamily="34" charset="0"/>
              </a:rPr>
              <a:t>7. </a:t>
            </a:r>
            <a:r>
              <a:rPr lang="en-US" sz="2800" b="1" i="1" dirty="0" err="1">
                <a:solidFill>
                  <a:srgbClr val="008000"/>
                </a:solidFill>
                <a:latin typeface="Arial Narrow" panose="020B0606020202030204" pitchFamily="34" charset="0"/>
              </a:rPr>
              <a:t>Homa</a:t>
            </a:r>
            <a:r>
              <a:rPr lang="en-US" sz="2800" b="1" i="1" dirty="0">
                <a:solidFill>
                  <a:srgbClr val="008000"/>
                </a:solidFill>
                <a:latin typeface="Arial Narrow" panose="020B0606020202030204" pitchFamily="34" charset="0"/>
              </a:rPr>
              <a:t> farming</a:t>
            </a:r>
          </a:p>
          <a:p>
            <a:pPr marL="857250" indent="-342900"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latin typeface="Arial Narrow" panose="020B0606020202030204" pitchFamily="34" charset="0"/>
              </a:rPr>
              <a:t>You heal the atmosphere, and the healed atmosphere will heal you </a:t>
            </a:r>
          </a:p>
          <a:p>
            <a:pPr marL="857250" indent="-342900"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1" i="1" dirty="0">
                <a:latin typeface="Arial Narrow" panose="020B0606020202030204" pitchFamily="34" charset="0"/>
              </a:rPr>
              <a:t>Spiritual practice that dates from the Vedic period</a:t>
            </a:r>
          </a:p>
          <a:p>
            <a:pPr marL="857250" indent="-342900"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1" i="1" dirty="0">
                <a:latin typeface="Arial Narrow" panose="020B0606020202030204" pitchFamily="34" charset="0"/>
              </a:rPr>
              <a:t>Ash that results from the puja is used to </a:t>
            </a:r>
            <a:r>
              <a:rPr lang="en-US" sz="2000" b="1" i="1" dirty="0" err="1">
                <a:latin typeface="Arial Narrow" panose="020B0606020202030204" pitchFamily="34" charset="0"/>
              </a:rPr>
              <a:t>energise</a:t>
            </a:r>
            <a:r>
              <a:rPr lang="en-US" sz="2000" b="1" i="1" dirty="0">
                <a:latin typeface="Arial Narrow" panose="020B0606020202030204" pitchFamily="34" charset="0"/>
              </a:rPr>
              <a:t> composts, plants, animals </a:t>
            </a:r>
            <a:r>
              <a:rPr lang="en-US" sz="2000" b="1" i="1" dirty="0" err="1">
                <a:latin typeface="Arial Narrow" panose="020B0606020202030204" pitchFamily="34" charset="0"/>
              </a:rPr>
              <a:t>etc</a:t>
            </a:r>
            <a:endParaRPr lang="en-US" sz="2000" b="1" i="1" dirty="0">
              <a:latin typeface="Arial Narrow" panose="020B0606020202030204" pitchFamily="34" charset="0"/>
            </a:endParaRPr>
          </a:p>
          <a:p>
            <a:pPr marL="514350"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b="1" i="1" dirty="0">
              <a:latin typeface="Arial Narrow" panose="020B0606020202030204" pitchFamily="34" charset="0"/>
            </a:endParaRPr>
          </a:p>
          <a:p>
            <a:pPr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8000"/>
                </a:solidFill>
                <a:latin typeface="Arial Narrow" panose="020B0606020202030204" pitchFamily="34" charset="0"/>
              </a:rPr>
              <a:t>8. </a:t>
            </a:r>
            <a:r>
              <a:rPr lang="en-US" sz="2800" b="1" i="1" dirty="0">
                <a:solidFill>
                  <a:srgbClr val="008000"/>
                </a:solidFill>
                <a:latin typeface="Arial Narrow" panose="020B0606020202030204" pitchFamily="34" charset="0"/>
              </a:rPr>
              <a:t>Permaculture / eco-agriculture</a:t>
            </a:r>
          </a:p>
          <a:p>
            <a:pPr marL="857250" indent="-342900"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1" i="1" dirty="0" err="1">
                <a:latin typeface="Arial Narrow" panose="020B0606020202030204" pitchFamily="34" charset="0"/>
              </a:rPr>
              <a:t>Agro</a:t>
            </a:r>
            <a:r>
              <a:rPr lang="en-US" sz="2000" b="1" i="1" dirty="0">
                <a:latin typeface="Arial Narrow" panose="020B0606020202030204" pitchFamily="34" charset="0"/>
              </a:rPr>
              <a:t>-ecological principles</a:t>
            </a:r>
          </a:p>
          <a:p>
            <a:pPr marL="857250" indent="-342900"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latin typeface="Arial Narrow" panose="020B0606020202030204" pitchFamily="34" charset="0"/>
              </a:rPr>
              <a:t>Earthworm and soil bio-diversity development</a:t>
            </a:r>
          </a:p>
          <a:p>
            <a:pPr marL="857250" indent="-342900"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1" i="1" dirty="0">
                <a:latin typeface="Arial Narrow" panose="020B0606020202030204" pitchFamily="34" charset="0"/>
              </a:rPr>
              <a:t>Sustainability</a:t>
            </a:r>
          </a:p>
        </p:txBody>
      </p:sp>
      <p:sp>
        <p:nvSpPr>
          <p:cNvPr id="6147" name="TextBox 6">
            <a:extLst>
              <a:ext uri="{FF2B5EF4-FFF2-40B4-BE49-F238E27FC236}">
                <a16:creationId xmlns:a16="http://schemas.microsoft.com/office/drawing/2014/main" id="{7A930C1C-A7D2-3833-8E7E-B8CF02ECD0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513" y="5478463"/>
            <a:ext cx="85629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 b="1" i="1">
                <a:solidFill>
                  <a:srgbClr val="C00000"/>
                </a:solidFill>
                <a:latin typeface="Arial Narrow" panose="020B0606020202030204" pitchFamily="34" charset="0"/>
              </a:rPr>
              <a:t>“Science led promotion of different forms of BPKP (Natural Farming) including Organic Farming is essential”</a:t>
            </a:r>
          </a:p>
        </p:txBody>
      </p:sp>
      <p:sp>
        <p:nvSpPr>
          <p:cNvPr id="6148" name="Title 1">
            <a:extLst>
              <a:ext uri="{FF2B5EF4-FFF2-40B4-BE49-F238E27FC236}">
                <a16:creationId xmlns:a16="http://schemas.microsoft.com/office/drawing/2014/main" id="{F502B1CC-AE84-4D6F-F4C9-45030128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525"/>
            <a:ext cx="9144000" cy="592138"/>
          </a:xfrm>
          <a:solidFill>
            <a:srgbClr val="008000"/>
          </a:solidFill>
        </p:spPr>
        <p:txBody>
          <a:bodyPr/>
          <a:lstStyle/>
          <a:p>
            <a:pPr algn="ctr"/>
            <a:r>
              <a:rPr lang="en-US" altLang="en-US" sz="3200" b="1">
                <a:solidFill>
                  <a:srgbClr val="FFFF00"/>
                </a:solidFill>
                <a:latin typeface="Arial Narrow" panose="020B0606020202030204" pitchFamily="34" charset="0"/>
              </a:rPr>
              <a:t>Forms of  </a:t>
            </a:r>
            <a:r>
              <a:rPr lang="en-US" altLang="en-US" sz="3200" b="1" i="1">
                <a:solidFill>
                  <a:srgbClr val="FFFF00"/>
                </a:solidFill>
                <a:latin typeface="Arial Narrow" panose="020B0606020202030204" pitchFamily="34" charset="0"/>
              </a:rPr>
              <a:t>Bharatiya Prakritik Krishi Paddhati </a:t>
            </a:r>
            <a:r>
              <a:rPr lang="en-US" altLang="en-US" sz="3200" b="1">
                <a:solidFill>
                  <a:srgbClr val="FFFF00"/>
                </a:solidFill>
                <a:latin typeface="Arial Narrow" panose="020B0606020202030204" pitchFamily="34" charset="0"/>
              </a:rPr>
              <a:t>(BPKP)</a:t>
            </a:r>
          </a:p>
        </p:txBody>
      </p:sp>
      <p:pic>
        <p:nvPicPr>
          <p:cNvPr id="5" name="Picture 4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CEC62B75-D3E7-5DD7-E2A0-7AA2709EC4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429" y="1174865"/>
            <a:ext cx="2669165" cy="19062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6">
            <a:extLst>
              <a:ext uri="{FF2B5EF4-FFF2-40B4-BE49-F238E27FC236}">
                <a16:creationId xmlns:a16="http://schemas.microsoft.com/office/drawing/2014/main" id="{22DFA63E-2813-096D-B52F-64821F4172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3175"/>
            <a:ext cx="9144000" cy="461963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IN" altLang="en-US" sz="2400" b="1">
                <a:solidFill>
                  <a:srgbClr val="FFFF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ICAR-All India Network Programme on Organic Farming (AI-NPOF)</a:t>
            </a:r>
          </a:p>
        </p:txBody>
      </p:sp>
      <p:sp>
        <p:nvSpPr>
          <p:cNvPr id="7171" name="TextBox 33">
            <a:extLst>
              <a:ext uri="{FF2B5EF4-FFF2-40B4-BE49-F238E27FC236}">
                <a16:creationId xmlns:a16="http://schemas.microsoft.com/office/drawing/2014/main" id="{63A53832-5F9D-EDCA-8BED-53F6A4C44C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4813" y="671513"/>
            <a:ext cx="4646612" cy="353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IN" altLang="en-US" b="1">
                <a:latin typeface="Arial Narrow" panose="020B0606020202030204" pitchFamily="34" charset="0"/>
                <a:cs typeface="Arial" panose="020B0604020202020204" pitchFamily="34" charset="0"/>
              </a:rPr>
              <a:t>2003-04 (13 centres)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IN" altLang="en-US" b="1">
                <a:latin typeface="Arial Narrow" panose="020B0606020202030204" pitchFamily="34" charset="0"/>
                <a:cs typeface="Arial" panose="020B0604020202020204" pitchFamily="34" charset="0"/>
              </a:rPr>
              <a:t>2015-16 (20 centres)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IN" altLang="en-US" b="1">
                <a:latin typeface="Arial Narrow" panose="020B0606020202030204" pitchFamily="34" charset="0"/>
                <a:cs typeface="Arial" panose="020B0604020202020204" pitchFamily="34" charset="0"/>
              </a:rPr>
              <a:t>16 states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IN" altLang="en-US" b="1">
                <a:latin typeface="Arial Narrow" panose="020B0606020202030204" pitchFamily="34" charset="0"/>
                <a:cs typeface="Arial" panose="020B0604020202020204" pitchFamily="34" charset="0"/>
              </a:rPr>
              <a:t>11 SAU’s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IN" altLang="en-US" b="1">
                <a:latin typeface="Arial Narrow" panose="020B0606020202030204" pitchFamily="34" charset="0"/>
                <a:cs typeface="Arial" panose="020B0604020202020204" pitchFamily="34" charset="0"/>
              </a:rPr>
              <a:t>7 ICAR institutes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IN" altLang="en-US" b="1">
                <a:latin typeface="Arial Narrow" panose="020B0606020202030204" pitchFamily="34" charset="0"/>
                <a:cs typeface="Arial" panose="020B0604020202020204" pitchFamily="34" charset="0"/>
              </a:rPr>
              <a:t>1 Special Heritage University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IN" altLang="en-US" b="1">
                <a:latin typeface="Arial Narrow" panose="020B0606020202030204" pitchFamily="34" charset="0"/>
                <a:cs typeface="Arial" panose="020B0604020202020204" pitchFamily="34" charset="0"/>
              </a:rPr>
              <a:t>10 ACZ’s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IN" altLang="en-US" b="1">
                <a:latin typeface="Arial Narrow" panose="020B0606020202030204" pitchFamily="34" charset="0"/>
                <a:cs typeface="Arial" panose="020B0604020202020204" pitchFamily="34" charset="0"/>
              </a:rPr>
              <a:t>12 AERs</a:t>
            </a:r>
          </a:p>
        </p:txBody>
      </p:sp>
      <p:pic>
        <p:nvPicPr>
          <p:cNvPr id="7172" name="Picture 28">
            <a:extLst>
              <a:ext uri="{FF2B5EF4-FFF2-40B4-BE49-F238E27FC236}">
                <a16:creationId xmlns:a16="http://schemas.microsoft.com/office/drawing/2014/main" id="{F9FBF302-A260-D67E-0F0F-45A4AE4C0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488950"/>
            <a:ext cx="3290887" cy="398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FCDA76C-4DBA-4CD9-5D2F-77F58247894F}"/>
              </a:ext>
            </a:extLst>
          </p:cNvPr>
          <p:cNvSpPr txBox="1"/>
          <p:nvPr/>
        </p:nvSpPr>
        <p:spPr>
          <a:xfrm>
            <a:off x="347663" y="4406900"/>
            <a:ext cx="8691562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u="sng" dirty="0">
                <a:latin typeface="Arial Narrow" panose="020B0606020202030204" pitchFamily="34" charset="0"/>
              </a:rPr>
              <a:t>Proposed to be upgraded in the next SFC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b="1" dirty="0">
                <a:solidFill>
                  <a:srgbClr val="008000"/>
                </a:solidFill>
                <a:latin typeface="Arial Narrow" panose="020B0606020202030204" pitchFamily="34" charset="0"/>
              </a:rPr>
              <a:t>AICRP on Organic and Natural Farming 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latin typeface="Arial Narrow" panose="020B0606020202030204" pitchFamily="34" charset="0"/>
              </a:rPr>
              <a:t>35 centres including 8 out-reach centres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latin typeface="Arial Narrow" panose="020B0606020202030204" pitchFamily="34" charset="0"/>
              </a:rPr>
              <a:t>24 States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latin typeface="Arial Narrow" panose="020B0606020202030204" pitchFamily="34" charset="0"/>
              </a:rPr>
              <a:t>17 SAUs, 8 ICAR institutes, 1 CAU &amp; 3 other institutions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F307D4F-DD3D-A25D-2676-08365B66B9A2}"/>
              </a:ext>
            </a:extLst>
          </p:cNvPr>
          <p:cNvSpPr txBox="1"/>
          <p:nvPr/>
        </p:nvSpPr>
        <p:spPr>
          <a:xfrm>
            <a:off x="304800" y="152400"/>
            <a:ext cx="8458200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IN" sz="36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NATURAL FARMING</a:t>
            </a:r>
            <a:endParaRPr lang="en-IN" sz="2400" b="1" dirty="0">
              <a:solidFill>
                <a:srgbClr val="FF000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IN" sz="1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I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agronomic phrase “Natural Farming” refers to farming with nature</a:t>
            </a:r>
          </a:p>
          <a:p>
            <a:pPr marL="257175" indent="-257175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IN" sz="2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IN" sz="24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Emphasis is on “enhanced soil quality and physical conditions by</a:t>
            </a:r>
          </a:p>
          <a:p>
            <a:pPr algn="just">
              <a:lnSpc>
                <a:spcPct val="100000"/>
              </a:lnSpc>
            </a:pPr>
            <a:endParaRPr lang="en-IN" sz="10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57213" lvl="1" indent="-214313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IN" sz="24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managing organic matter and soil biological activity</a:t>
            </a:r>
          </a:p>
          <a:p>
            <a:pPr marL="557213" lvl="1" indent="-214313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IN" sz="24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diversified crops &amp; cropping systems </a:t>
            </a:r>
          </a:p>
          <a:p>
            <a:pPr marL="557213" lvl="1" indent="-214313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IN" sz="24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enhanced biomass recycling </a:t>
            </a:r>
          </a:p>
          <a:p>
            <a:pPr marL="557213" lvl="1" indent="-214313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IN" sz="24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biological interactions</a:t>
            </a:r>
          </a:p>
          <a:p>
            <a:pPr marL="342900" lvl="1" algn="just">
              <a:lnSpc>
                <a:spcPct val="100000"/>
              </a:lnSpc>
            </a:pPr>
            <a:endParaRPr lang="en-IN" sz="2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I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is an attempt to reproduce natural conditions by encouraging integration of crops and livestock so that synergistic effects of different components of the integrated farming system are efficiently and beneficially used</a:t>
            </a:r>
          </a:p>
        </p:txBody>
      </p:sp>
    </p:spTree>
    <p:extLst>
      <p:ext uri="{BB962C8B-B14F-4D97-AF65-F5344CB8AC3E}">
        <p14:creationId xmlns:p14="http://schemas.microsoft.com/office/powerpoint/2010/main" val="2509423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DD92525-F6A9-35C2-E997-02BBADF5768F}"/>
              </a:ext>
            </a:extLst>
          </p:cNvPr>
          <p:cNvSpPr txBox="1"/>
          <p:nvPr/>
        </p:nvSpPr>
        <p:spPr>
          <a:xfrm>
            <a:off x="152400" y="381000"/>
            <a:ext cx="853440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 eaLnBrk="1" hangingPunct="1">
              <a:buSzTx/>
              <a:buFontTx/>
              <a:buNone/>
            </a:pP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Natural Farming is referred to as </a:t>
            </a:r>
            <a:r>
              <a:rPr lang="en-US" alt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natural way of farming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or </a:t>
            </a:r>
            <a:r>
              <a:rPr lang="en-US" alt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nothing farming,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alt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Fukuoka Method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 eaLnBrk="1" hangingPunct="1">
              <a:buSzTx/>
              <a:buFontTx/>
              <a:buNone/>
            </a:pPr>
            <a:endParaRPr lang="en-US" alt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buSzTx/>
              <a:buFontTx/>
              <a:buNone/>
            </a:pP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buSzTx/>
              <a:buFontTx/>
              <a:buNone/>
            </a:pP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ecological farming approach introduced in the 1975 book </a:t>
            </a:r>
            <a:r>
              <a:rPr lang="en-US" altLang="en-US" sz="2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One-Straw Revolution</a:t>
            </a: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by Japanese farmer Masanobu Fukuoka. </a:t>
            </a:r>
          </a:p>
          <a:p>
            <a:pPr marL="0" indent="0" algn="just" eaLnBrk="1" hangingPunct="1">
              <a:buSzTx/>
              <a:buFontTx/>
              <a:buNone/>
            </a:pP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buSzTx/>
              <a:buFontTx/>
              <a:buNone/>
            </a:pP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buSzTx/>
              <a:buFontTx/>
              <a:buNone/>
            </a:pP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Natural farming is a subset of organic farming that includes concepts and principles from sustainable agriculture, agroecology, agroforestry,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ecoagriculture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permaculture. Natural farming is a closed system that demands no external inputs and closely mimics the natural ecosystem balance. </a:t>
            </a:r>
          </a:p>
        </p:txBody>
      </p:sp>
    </p:spTree>
    <p:extLst>
      <p:ext uri="{BB962C8B-B14F-4D97-AF65-F5344CB8AC3E}">
        <p14:creationId xmlns:p14="http://schemas.microsoft.com/office/powerpoint/2010/main" val="1519792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AE85BC3-F989-CF46-D46E-2AC937A3024D}"/>
              </a:ext>
            </a:extLst>
          </p:cNvPr>
          <p:cNvSpPr txBox="1"/>
          <p:nvPr/>
        </p:nvSpPr>
        <p:spPr>
          <a:xfrm>
            <a:off x="228600" y="304800"/>
            <a:ext cx="8610600" cy="6432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N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advocate complete elimination of synthetic external inputs (fertilizers and pesticides) instead encourage application of natural formulations and concoctions prepared from on-farm ingredients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IN" sz="16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N" sz="24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IN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romotion of agronomic practices such as reduced tillage; trenching, cover crops, crop rotations, crop residue mulching, intercropping systems, minimal irrigation, coated seeds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IN" sz="16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IN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atalysing soil microorganisms to build the fertility of the soil and finally enhance ecosystem services through nutrient cycling, conservation of top soil, increasing water retention, biological N fixation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IN" sz="16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N" sz="24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IN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atural regulation of pests &amp; diseases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IN" sz="16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IN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iodiversity conservation contributing towards the sustainability of agroecosystems</a:t>
            </a:r>
            <a:endParaRPr lang="en-IN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4584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"/>
            <a:ext cx="86868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97906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8C56984-07F1-DE7A-D12C-E214650C7F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26" y="228600"/>
            <a:ext cx="8832574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4831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FD4B51-8535-D6C2-D960-50D332CF9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"/>
            <a:ext cx="9144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5960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  <a:latin typeface="Cambria" pitchFamily="18" charset="0"/>
              </a:rPr>
              <a:t>Zero Budget Natural Farming </a:t>
            </a:r>
            <a:br>
              <a:rPr lang="en-IN" b="1" dirty="0">
                <a:solidFill>
                  <a:srgbClr val="C00000"/>
                </a:solidFill>
                <a:latin typeface="Cambria" pitchFamily="18" charset="0"/>
              </a:rPr>
            </a:br>
            <a:endParaRPr lang="en-IN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4876800"/>
          </a:xfrm>
        </p:spPr>
        <p:txBody>
          <a:bodyPr>
            <a:normAutofit/>
          </a:bodyPr>
          <a:lstStyle/>
          <a:p>
            <a:pPr algn="just"/>
            <a:r>
              <a:rPr lang="en-US" b="1" dirty="0">
                <a:solidFill>
                  <a:srgbClr val="002060"/>
                </a:solidFill>
                <a:latin typeface="Cambria" pitchFamily="18" charset="0"/>
              </a:rPr>
              <a:t>Subhas </a:t>
            </a:r>
            <a:r>
              <a:rPr lang="en-US" b="1" dirty="0" err="1">
                <a:solidFill>
                  <a:srgbClr val="002060"/>
                </a:solidFill>
                <a:latin typeface="Cambria" pitchFamily="18" charset="0"/>
              </a:rPr>
              <a:t>Palekar</a:t>
            </a:r>
            <a:r>
              <a:rPr lang="en-US" b="1" dirty="0">
                <a:solidFill>
                  <a:srgbClr val="002060"/>
                </a:solidFill>
                <a:latin typeface="Cambria" pitchFamily="18" charset="0"/>
              </a:rPr>
              <a:t>, 2005-06 </a:t>
            </a:r>
          </a:p>
          <a:p>
            <a:pPr algn="just"/>
            <a:r>
              <a:rPr lang="en-US" b="1" dirty="0">
                <a:solidFill>
                  <a:srgbClr val="002060"/>
                </a:solidFill>
                <a:latin typeface="Cambria" pitchFamily="18" charset="0"/>
              </a:rPr>
              <a:t>Four key elements: </a:t>
            </a:r>
            <a:r>
              <a:rPr lang="en-US" b="1" i="1" dirty="0" err="1">
                <a:solidFill>
                  <a:srgbClr val="00B050"/>
                </a:solidFill>
                <a:latin typeface="Cambria" pitchFamily="18" charset="0"/>
              </a:rPr>
              <a:t>Beejamrita</a:t>
            </a:r>
            <a:r>
              <a:rPr lang="en-US" b="1" i="1" dirty="0">
                <a:solidFill>
                  <a:srgbClr val="002060"/>
                </a:solidFill>
                <a:latin typeface="Cambria" pitchFamily="18" charset="0"/>
              </a:rPr>
              <a:t>-seed </a:t>
            </a:r>
            <a:r>
              <a:rPr lang="en-US" b="1" dirty="0">
                <a:solidFill>
                  <a:srgbClr val="002060"/>
                </a:solidFill>
                <a:latin typeface="Cambria" pitchFamily="18" charset="0"/>
              </a:rPr>
              <a:t>treatment, </a:t>
            </a:r>
            <a:r>
              <a:rPr lang="en-US" b="1" i="1" dirty="0" err="1">
                <a:solidFill>
                  <a:srgbClr val="00B050"/>
                </a:solidFill>
                <a:latin typeface="Cambria" pitchFamily="18" charset="0"/>
              </a:rPr>
              <a:t>Jevamrita</a:t>
            </a:r>
            <a:r>
              <a:rPr lang="en-US" b="1" i="1" dirty="0">
                <a:solidFill>
                  <a:srgbClr val="002060"/>
                </a:solidFill>
                <a:latin typeface="Cambria" pitchFamily="18" charset="0"/>
              </a:rPr>
              <a:t>- </a:t>
            </a:r>
            <a:r>
              <a:rPr lang="en-US" b="1" dirty="0">
                <a:solidFill>
                  <a:srgbClr val="002060"/>
                </a:solidFill>
                <a:latin typeface="Cambria" pitchFamily="18" charset="0"/>
              </a:rPr>
              <a:t>fermented microbial culture</a:t>
            </a:r>
            <a:r>
              <a:rPr lang="en-US" b="1" dirty="0">
                <a:solidFill>
                  <a:srgbClr val="00B050"/>
                </a:solidFill>
                <a:latin typeface="Cambria" pitchFamily="18" charset="0"/>
              </a:rPr>
              <a:t>, </a:t>
            </a:r>
            <a:r>
              <a:rPr lang="en-US" b="1" i="1" dirty="0" err="1">
                <a:solidFill>
                  <a:srgbClr val="00B050"/>
                </a:solidFill>
                <a:latin typeface="Cambria" pitchFamily="18" charset="0"/>
              </a:rPr>
              <a:t>Achhadana</a:t>
            </a:r>
            <a:r>
              <a:rPr lang="en-US" b="1" i="1" dirty="0">
                <a:solidFill>
                  <a:srgbClr val="00B050"/>
                </a:solidFill>
                <a:latin typeface="Cambria" pitchFamily="18" charset="0"/>
              </a:rPr>
              <a:t>- </a:t>
            </a:r>
            <a:r>
              <a:rPr lang="en-US" b="1" dirty="0">
                <a:solidFill>
                  <a:srgbClr val="002060"/>
                </a:solidFill>
                <a:latin typeface="Cambria" pitchFamily="18" charset="0"/>
              </a:rPr>
              <a:t>mulching, and </a:t>
            </a:r>
            <a:r>
              <a:rPr lang="en-US" b="1" i="1" dirty="0">
                <a:solidFill>
                  <a:srgbClr val="002060"/>
                </a:solidFill>
                <a:latin typeface="Cambria" pitchFamily="18" charset="0"/>
              </a:rPr>
              <a:t>  </a:t>
            </a:r>
            <a:r>
              <a:rPr lang="en-US" b="1" i="1" dirty="0" err="1">
                <a:solidFill>
                  <a:srgbClr val="00B050"/>
                </a:solidFill>
                <a:latin typeface="Cambria" pitchFamily="18" charset="0"/>
              </a:rPr>
              <a:t>Waaphasa</a:t>
            </a:r>
            <a:r>
              <a:rPr lang="en-US" b="1" i="1" dirty="0">
                <a:solidFill>
                  <a:srgbClr val="002060"/>
                </a:solidFill>
                <a:latin typeface="Cambria" pitchFamily="18" charset="0"/>
              </a:rPr>
              <a:t>; </a:t>
            </a:r>
            <a:r>
              <a:rPr lang="en-US" b="1" dirty="0">
                <a:solidFill>
                  <a:srgbClr val="002060"/>
                </a:solidFill>
                <a:latin typeface="Cambria" pitchFamily="18" charset="0"/>
              </a:rPr>
              <a:t>no irrigations.</a:t>
            </a:r>
          </a:p>
          <a:p>
            <a:pPr algn="just"/>
            <a:r>
              <a:rPr lang="en-US" b="1" dirty="0">
                <a:solidFill>
                  <a:srgbClr val="002060"/>
                </a:solidFill>
                <a:latin typeface="Cambria" pitchFamily="18" charset="0"/>
              </a:rPr>
              <a:t>For small scale operations.</a:t>
            </a:r>
          </a:p>
          <a:p>
            <a:pPr algn="just"/>
            <a:r>
              <a:rPr lang="en-US" b="1" dirty="0">
                <a:solidFill>
                  <a:srgbClr val="002060"/>
                </a:solidFill>
                <a:latin typeface="Cambria" pitchFamily="18" charset="0"/>
              </a:rPr>
              <a:t>Partial food security. </a:t>
            </a:r>
          </a:p>
          <a:p>
            <a:pPr algn="just"/>
            <a:r>
              <a:rPr lang="en-US" b="1" dirty="0">
                <a:solidFill>
                  <a:srgbClr val="002060"/>
                </a:solidFill>
                <a:latin typeface="Cambria" pitchFamily="18" charset="0"/>
              </a:rPr>
              <a:t>Mixed use in Punjab.</a:t>
            </a:r>
          </a:p>
          <a:p>
            <a:pPr algn="just"/>
            <a:r>
              <a:rPr lang="en-US" b="1" dirty="0">
                <a:solidFill>
                  <a:srgbClr val="002060"/>
                </a:solidFill>
                <a:latin typeface="Cambria" pitchFamily="18" charset="0"/>
              </a:rPr>
              <a:t>Mixed results</a:t>
            </a:r>
          </a:p>
          <a:p>
            <a:pPr algn="just">
              <a:buNone/>
            </a:pPr>
            <a:r>
              <a:rPr lang="en-US" dirty="0"/>
              <a:t> </a:t>
            </a:r>
            <a:endParaRPr lang="en-IN" dirty="0"/>
          </a:p>
          <a:p>
            <a:pPr algn="just"/>
            <a:endParaRPr lang="en-IN" dirty="0"/>
          </a:p>
          <a:p>
            <a:pPr algn="just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99451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 </a:t>
            </a:r>
            <a:br>
              <a:rPr lang="en-US" sz="4000" dirty="0"/>
            </a:br>
            <a:br>
              <a:rPr lang="en-US" sz="4000" dirty="0"/>
            </a:br>
            <a:r>
              <a:rPr lang="en-US" sz="4000" b="1" dirty="0"/>
              <a:t>Trends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>
                <a:latin typeface="Times New Roman" pitchFamily="18" charset="0"/>
              </a:rPr>
              <a:t>The onset of the industrial age brought about various trends that have led us to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>
                <a:latin typeface="Times New Roman" pitchFamily="18" charset="0"/>
              </a:rPr>
              <a:t>our present state.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Times New Roman" pitchFamily="18" charset="0"/>
              </a:rPr>
              <a:t>The quick rise in population.</a:t>
            </a:r>
          </a:p>
          <a:p>
            <a:pPr lvl="2">
              <a:lnSpc>
                <a:spcPct val="80000"/>
              </a:lnSpc>
            </a:pPr>
            <a:r>
              <a:rPr lang="en-US" sz="1800" dirty="0">
                <a:solidFill>
                  <a:schemeClr val="bg2"/>
                </a:solidFill>
                <a:latin typeface="Times New Roman" pitchFamily="18" charset="0"/>
              </a:rPr>
              <a:t>More people to feed.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Times New Roman" pitchFamily="18" charset="0"/>
              </a:rPr>
              <a:t>The greater need for production.</a:t>
            </a:r>
          </a:p>
          <a:p>
            <a:pPr lvl="2">
              <a:lnSpc>
                <a:spcPct val="80000"/>
              </a:lnSpc>
            </a:pPr>
            <a:r>
              <a:rPr lang="en-US" sz="1800" dirty="0">
                <a:solidFill>
                  <a:schemeClr val="bg2"/>
                </a:solidFill>
                <a:latin typeface="Times New Roman" pitchFamily="18" charset="0"/>
              </a:rPr>
              <a:t>Farms required to produce more.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Times New Roman" pitchFamily="18" charset="0"/>
              </a:rPr>
              <a:t>The increase in urbanism.</a:t>
            </a:r>
          </a:p>
          <a:p>
            <a:pPr lvl="2">
              <a:lnSpc>
                <a:spcPct val="80000"/>
              </a:lnSpc>
            </a:pPr>
            <a:r>
              <a:rPr lang="en-US" sz="1800" dirty="0">
                <a:solidFill>
                  <a:schemeClr val="bg2"/>
                </a:solidFill>
                <a:latin typeface="Times New Roman" pitchFamily="18" charset="0"/>
              </a:rPr>
              <a:t>Less farms to do more work.</a:t>
            </a:r>
            <a:r>
              <a:rPr lang="en-US" sz="1800" dirty="0">
                <a:latin typeface="Times New Roman" pitchFamily="18" charset="0"/>
              </a:rPr>
              <a:t> 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Times New Roman" pitchFamily="18" charset="0"/>
              </a:rPr>
              <a:t>Wide-spread ecological impacts.</a:t>
            </a:r>
          </a:p>
          <a:p>
            <a:pPr lvl="2">
              <a:lnSpc>
                <a:spcPct val="80000"/>
              </a:lnSpc>
            </a:pPr>
            <a:r>
              <a:rPr lang="en-US" sz="1800" dirty="0">
                <a:solidFill>
                  <a:schemeClr val="bg2"/>
                </a:solidFill>
                <a:latin typeface="Times New Roman" pitchFamily="18" charset="0"/>
              </a:rPr>
              <a:t>Faith in technological, political </a:t>
            </a:r>
          </a:p>
          <a:p>
            <a:pPr lvl="2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>
                <a:solidFill>
                  <a:schemeClr val="bg2"/>
                </a:solidFill>
                <a:latin typeface="Times New Roman" pitchFamily="18" charset="0"/>
              </a:rPr>
              <a:t>	and economic fixes.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>
                <a:latin typeface="Times New Roman" pitchFamily="18" charset="0"/>
              </a:rPr>
              <a:t>Today, “less developed countries” are following a similar trend.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Times New Roman" pitchFamily="18" charset="0"/>
              </a:rPr>
              <a:t>Many farmers in these countries choose to grow cash crops rather than subsistence crops.</a:t>
            </a:r>
          </a:p>
          <a:p>
            <a:pPr lvl="2">
              <a:lnSpc>
                <a:spcPct val="80000"/>
              </a:lnSpc>
            </a:pPr>
            <a:r>
              <a:rPr lang="en-US" sz="1800" dirty="0">
                <a:solidFill>
                  <a:schemeClr val="bg2"/>
                </a:solidFill>
                <a:latin typeface="Times New Roman" pitchFamily="18" charset="0"/>
              </a:rPr>
              <a:t>Regions reliant upon cash crops tend to develop adverse, long term environmental problems.</a:t>
            </a:r>
          </a:p>
          <a:p>
            <a:pPr>
              <a:lnSpc>
                <a:spcPct val="80000"/>
              </a:lnSpc>
            </a:pPr>
            <a:endParaRPr lang="en-US" sz="1600" dirty="0">
              <a:solidFill>
                <a:schemeClr val="folHlink"/>
              </a:solidFill>
              <a:latin typeface="Times New Roman" pitchFamily="18" charset="0"/>
            </a:endParaRPr>
          </a:p>
        </p:txBody>
      </p:sp>
      <p:pic>
        <p:nvPicPr>
          <p:cNvPr id="188421" name="Picture 5" descr="Figure_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81200"/>
            <a:ext cx="3810000" cy="254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5453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29BCAE8-ED3C-9E06-CEC0-41C21EE9A3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9322611"/>
              </p:ext>
            </p:extLst>
          </p:nvPr>
        </p:nvGraphicFramePr>
        <p:xfrm>
          <a:off x="215348" y="1066801"/>
          <a:ext cx="8700052" cy="561668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70452">
                  <a:extLst>
                    <a:ext uri="{9D8B030D-6E8A-4147-A177-3AD203B41FA5}">
                      <a16:colId xmlns:a16="http://schemas.microsoft.com/office/drawing/2014/main" val="3065044226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745016056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3299907432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623971074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393635285"/>
                    </a:ext>
                  </a:extLst>
                </a:gridCol>
              </a:tblGrid>
              <a:tr h="52458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b="1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S. No.</a:t>
                      </a:r>
                      <a:endParaRPr lang="en-IN" sz="18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b="1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Characteristics</a:t>
                      </a:r>
                      <a:endParaRPr lang="en-IN" sz="18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b="1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Conventional</a:t>
                      </a:r>
                      <a:endParaRPr lang="en-IN" sz="18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b="1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Organic</a:t>
                      </a:r>
                      <a:endParaRPr lang="en-IN" sz="18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b="1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Natural Farming</a:t>
                      </a:r>
                      <a:endParaRPr lang="en-IN" sz="18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874852340"/>
                  </a:ext>
                </a:extLst>
              </a:tr>
              <a:tr h="814269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n-IN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IN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b="1" dirty="0"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Seeds</a:t>
                      </a:r>
                      <a:endParaRPr lang="en-IN" sz="1800" b="1" dirty="0"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HYV, hybrids and GMO</a:t>
                      </a:r>
                      <a:endParaRPr lang="en-IN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HYV and hybrids</a:t>
                      </a:r>
                      <a:endParaRPr lang="en-IN" sz="18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Preferably indigenous and local adapted varieties</a:t>
                      </a:r>
                      <a:endParaRPr lang="en-IN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7353428"/>
                  </a:ext>
                </a:extLst>
              </a:tr>
              <a:tr h="814269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IN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2. </a:t>
                      </a:r>
                      <a:endParaRPr lang="en-IN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b="1" dirty="0"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Crops and cropping systems</a:t>
                      </a:r>
                      <a:endParaRPr lang="en-IN" sz="1800" b="1" dirty="0"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Predominantly monoculture</a:t>
                      </a:r>
                      <a:endParaRPr lang="en-IN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Diversified cropping system</a:t>
                      </a:r>
                      <a:endParaRPr lang="en-IN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Polycultures with 8 – 20 crops including agro-forestry</a:t>
                      </a:r>
                      <a:endParaRPr lang="en-IN" sz="18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427927080"/>
                  </a:ext>
                </a:extLst>
              </a:tr>
              <a:tr h="542846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IN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3. </a:t>
                      </a:r>
                      <a:endParaRPr lang="en-IN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b="1" dirty="0"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Tillage</a:t>
                      </a:r>
                      <a:endParaRPr lang="en-IN" sz="1800" b="1" dirty="0"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Deep tillage</a:t>
                      </a:r>
                      <a:endParaRPr lang="en-IN" sz="18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Deep tillage and conservation tillage</a:t>
                      </a:r>
                      <a:endParaRPr lang="en-IN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Reduced tillage</a:t>
                      </a:r>
                      <a:endParaRPr lang="en-IN" sz="18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882093348"/>
                  </a:ext>
                </a:extLst>
              </a:tr>
              <a:tr h="814269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IN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4. </a:t>
                      </a:r>
                      <a:endParaRPr lang="en-IN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b="1" dirty="0"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Seed treatment</a:t>
                      </a:r>
                      <a:endParaRPr lang="en-IN" sz="1800" b="1" dirty="0"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Fungicides, insecticides and bio-control agents</a:t>
                      </a:r>
                      <a:endParaRPr lang="en-IN" sz="18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Bio-control agents</a:t>
                      </a:r>
                      <a:endParaRPr lang="en-IN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Beejamrutha</a:t>
                      </a:r>
                      <a:endParaRPr lang="en-IN" sz="18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732392987"/>
                  </a:ext>
                </a:extLst>
              </a:tr>
              <a:tr h="1899962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IN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5. </a:t>
                      </a:r>
                      <a:endParaRPr lang="en-IN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b="1" dirty="0"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Nutrient management</a:t>
                      </a:r>
                      <a:endParaRPr lang="en-IN" sz="1800" b="1" dirty="0"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INM, Synthetic fertilizers, organic and green manures, bio-fertilizers and legume crops</a:t>
                      </a:r>
                      <a:endParaRPr lang="en-IN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Organic and green manures, enriched compost, non-edible oil cakes, bio-fertilizers, legume crops</a:t>
                      </a:r>
                      <a:r>
                        <a:rPr lang="en-IN" sz="180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and </a:t>
                      </a:r>
                      <a:r>
                        <a:rPr lang="en-IN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bio-dynamic formulations</a:t>
                      </a:r>
                      <a:endParaRPr lang="en-IN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Jeevamrutha</a:t>
                      </a:r>
                      <a:r>
                        <a:rPr lang="en-IN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and legume crops</a:t>
                      </a:r>
                      <a:endParaRPr lang="en-IN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360186885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52400" y="76200"/>
            <a:ext cx="8763000" cy="830997"/>
          </a:xfrm>
          <a:prstGeom prst="rect">
            <a:avLst/>
          </a:prstGeom>
          <a:solidFill>
            <a:srgbClr val="008000"/>
          </a:solidFill>
        </p:spPr>
        <p:txBody>
          <a:bodyPr wrap="square">
            <a:spAutoFit/>
          </a:bodyPr>
          <a:lstStyle/>
          <a:p>
            <a:pPr algn="just"/>
            <a:r>
              <a:rPr lang="en-IN" sz="24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Times New Roman" panose="02020603050405020304" pitchFamily="18" charset="0"/>
                <a:cs typeface="Times New Roman" pitchFamily="18" charset="0"/>
              </a:rPr>
              <a:t>COMPARISON OF CONVENTIONAL, ORGANIC AND NATURAL FARMING PRACTICES</a:t>
            </a:r>
            <a:endParaRPr lang="en-US" sz="2400" dirty="0">
              <a:solidFill>
                <a:schemeClr val="bg2">
                  <a:lumMod val="40000"/>
                  <a:lumOff val="60000"/>
                </a:schemeClr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7457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4FA29E1D-1DF9-3750-820B-4ED7AE1B39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0629597"/>
              </p:ext>
            </p:extLst>
          </p:nvPr>
        </p:nvGraphicFramePr>
        <p:xfrm>
          <a:off x="152399" y="152400"/>
          <a:ext cx="8763002" cy="654347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66117">
                  <a:extLst>
                    <a:ext uri="{9D8B030D-6E8A-4147-A177-3AD203B41FA5}">
                      <a16:colId xmlns:a16="http://schemas.microsoft.com/office/drawing/2014/main" val="3065044226"/>
                    </a:ext>
                  </a:extLst>
                </a:gridCol>
                <a:gridCol w="1734773">
                  <a:extLst>
                    <a:ext uri="{9D8B030D-6E8A-4147-A177-3AD203B41FA5}">
                      <a16:colId xmlns:a16="http://schemas.microsoft.com/office/drawing/2014/main" val="2745016056"/>
                    </a:ext>
                  </a:extLst>
                </a:gridCol>
                <a:gridCol w="2286746">
                  <a:extLst>
                    <a:ext uri="{9D8B030D-6E8A-4147-A177-3AD203B41FA5}">
                      <a16:colId xmlns:a16="http://schemas.microsoft.com/office/drawing/2014/main" val="3299907432"/>
                    </a:ext>
                  </a:extLst>
                </a:gridCol>
                <a:gridCol w="2286746">
                  <a:extLst>
                    <a:ext uri="{9D8B030D-6E8A-4147-A177-3AD203B41FA5}">
                      <a16:colId xmlns:a16="http://schemas.microsoft.com/office/drawing/2014/main" val="623971074"/>
                    </a:ext>
                  </a:extLst>
                </a:gridCol>
                <a:gridCol w="1988620">
                  <a:extLst>
                    <a:ext uri="{9D8B030D-6E8A-4147-A177-3AD203B41FA5}">
                      <a16:colId xmlns:a16="http://schemas.microsoft.com/office/drawing/2014/main" val="393635285"/>
                    </a:ext>
                  </a:extLst>
                </a:gridCol>
              </a:tblGrid>
              <a:tr h="56164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S. No.</a:t>
                      </a:r>
                      <a:endParaRPr lang="en-IN" sz="18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Characteristics</a:t>
                      </a:r>
                      <a:endParaRPr lang="en-IN" sz="18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Conventional</a:t>
                      </a:r>
                      <a:endParaRPr lang="en-IN" sz="18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Organic</a:t>
                      </a:r>
                      <a:endParaRPr lang="en-IN" sz="18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Natural Farming</a:t>
                      </a:r>
                      <a:endParaRPr lang="en-IN" sz="18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874852340"/>
                  </a:ext>
                </a:extLst>
              </a:tr>
              <a:tr h="112329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IN" sz="1800" b="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6 .</a:t>
                      </a:r>
                      <a:endParaRPr lang="en-IN" sz="18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b="1" dirty="0"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Weed management</a:t>
                      </a:r>
                      <a:endParaRPr lang="en-IN" sz="1800" b="1" dirty="0"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Integrated weed </a:t>
                      </a:r>
                      <a:r>
                        <a:rPr lang="en-IN" sz="1800" dirty="0" err="1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managment</a:t>
                      </a:r>
                      <a:r>
                        <a:rPr lang="en-IN" sz="180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 and herbicides</a:t>
                      </a:r>
                      <a:endParaRPr lang="en-IN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Cultural and  Mechanical, Soil solarisation, Stale seed bed etc</a:t>
                      </a:r>
                      <a:endParaRPr lang="en-IN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No specific recommendation</a:t>
                      </a:r>
                      <a:endParaRPr lang="en-IN" sz="18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7353428"/>
                  </a:ext>
                </a:extLst>
              </a:tr>
              <a:tr h="2227693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IN" sz="1800" b="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7 .</a:t>
                      </a:r>
                      <a:endParaRPr lang="en-IN" sz="18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b="1" dirty="0"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Plant protection</a:t>
                      </a:r>
                      <a:endParaRPr lang="en-IN" sz="1800" b="1" dirty="0"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Integrated pest and disease management- Cultural, Mechanical, Biological, and Chemical</a:t>
                      </a:r>
                      <a:endParaRPr lang="en-IN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Bio-pesticides, neem based formulation, plant based extract, pest repellent crops,  sticky traps, light traps, pheromone traps and inter-cultivation practices</a:t>
                      </a:r>
                      <a:endParaRPr lang="en-IN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dirty="0" err="1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Brahmstra</a:t>
                      </a:r>
                      <a:r>
                        <a:rPr lang="en-IN" sz="180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IN" sz="1800" dirty="0" err="1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Neemastra</a:t>
                      </a:r>
                      <a:r>
                        <a:rPr lang="en-IN" sz="180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IN" sz="1800" dirty="0" err="1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Agniastra</a:t>
                      </a:r>
                      <a:r>
                        <a:rPr lang="en-IN" sz="180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, cow </a:t>
                      </a:r>
                      <a:r>
                        <a:rPr lang="en-IN" sz="1800" dirty="0" err="1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dung+urine</a:t>
                      </a:r>
                      <a:r>
                        <a:rPr lang="en-IN" sz="180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, Sore buttermilk</a:t>
                      </a:r>
                      <a:endParaRPr lang="en-IN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427927080"/>
                  </a:ext>
                </a:extLst>
              </a:tr>
              <a:tr h="129229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IN" sz="1800" b="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8 .</a:t>
                      </a:r>
                      <a:endParaRPr lang="en-IN" sz="18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b="1" dirty="0"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Irrigation scheduling</a:t>
                      </a:r>
                      <a:endParaRPr lang="en-IN" sz="1800" b="1" dirty="0"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Climate, soil and plant based method, Use of sensors, Mobile Apps, Satellite imaging</a:t>
                      </a:r>
                      <a:endParaRPr lang="en-IN" sz="18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Fixed interval and variable depth and critical growth stages</a:t>
                      </a:r>
                      <a:endParaRPr lang="en-IN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Irrigation in noon hours (</a:t>
                      </a:r>
                      <a:r>
                        <a:rPr lang="en-IN" sz="1800" i="1" dirty="0" err="1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Whapahasa</a:t>
                      </a:r>
                      <a:r>
                        <a:rPr lang="en-IN" sz="180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) without any scientific basis</a:t>
                      </a:r>
                      <a:endParaRPr lang="en-IN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882093348"/>
                  </a:ext>
                </a:extLst>
              </a:tr>
              <a:tr h="634228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IN" sz="1800" b="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9 .</a:t>
                      </a:r>
                      <a:endParaRPr lang="en-IN" sz="18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b="1" dirty="0"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Irrigation methods</a:t>
                      </a:r>
                      <a:endParaRPr lang="en-IN" sz="1800" b="1" dirty="0"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Surface, Sprinkler and Drip</a:t>
                      </a:r>
                      <a:endParaRPr lang="en-IN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Surface, Sprinkler and Drip</a:t>
                      </a:r>
                      <a:endParaRPr lang="en-IN" sz="18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Alternate furrows</a:t>
                      </a:r>
                      <a:endParaRPr lang="en-IN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3732392987"/>
                  </a:ext>
                </a:extLst>
              </a:tr>
              <a:tr h="561647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IN" sz="1800" b="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10. </a:t>
                      </a:r>
                      <a:endParaRPr lang="en-IN" sz="18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b="1" dirty="0"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Water use</a:t>
                      </a:r>
                      <a:endParaRPr lang="en-IN" sz="1800" b="1" dirty="0"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Medium to high</a:t>
                      </a:r>
                      <a:endParaRPr lang="en-IN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Medium to high</a:t>
                      </a:r>
                      <a:endParaRPr lang="en-IN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No scientific evidence</a:t>
                      </a:r>
                      <a:endParaRPr lang="en-IN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3601868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76158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C89F20B-A57D-C55A-EA58-AB384E1966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5565697"/>
              </p:ext>
            </p:extLst>
          </p:nvPr>
        </p:nvGraphicFramePr>
        <p:xfrm>
          <a:off x="152400" y="152401"/>
          <a:ext cx="8762999" cy="659244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3065044226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745016056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3299907432"/>
                    </a:ext>
                  </a:extLst>
                </a:gridCol>
                <a:gridCol w="2339134">
                  <a:extLst>
                    <a:ext uri="{9D8B030D-6E8A-4147-A177-3AD203B41FA5}">
                      <a16:colId xmlns:a16="http://schemas.microsoft.com/office/drawing/2014/main" val="623971074"/>
                    </a:ext>
                  </a:extLst>
                </a:gridCol>
                <a:gridCol w="2156665">
                  <a:extLst>
                    <a:ext uri="{9D8B030D-6E8A-4147-A177-3AD203B41FA5}">
                      <a16:colId xmlns:a16="http://schemas.microsoft.com/office/drawing/2014/main" val="393635285"/>
                    </a:ext>
                  </a:extLst>
                </a:gridCol>
              </a:tblGrid>
              <a:tr h="55399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S. No.</a:t>
                      </a:r>
                      <a:endParaRPr lang="en-IN" sz="18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Characteristics</a:t>
                      </a:r>
                      <a:endParaRPr lang="en-IN" sz="18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Conventional</a:t>
                      </a:r>
                      <a:endParaRPr lang="en-IN" sz="18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Organic</a:t>
                      </a:r>
                      <a:endParaRPr lang="en-IN" sz="18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Natural Farming</a:t>
                      </a:r>
                      <a:endParaRPr lang="en-IN" sz="18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874852340"/>
                  </a:ext>
                </a:extLst>
              </a:tr>
              <a:tr h="553993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IN" sz="1800" b="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11. </a:t>
                      </a:r>
                      <a:endParaRPr lang="en-IN" sz="18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b="1" dirty="0"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Crop yield</a:t>
                      </a:r>
                      <a:endParaRPr lang="en-IN" sz="1800" b="1" dirty="0"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Higher yields</a:t>
                      </a:r>
                      <a:endParaRPr lang="en-IN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Low to comparable yields</a:t>
                      </a:r>
                      <a:endParaRPr lang="en-IN" sz="18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Low yield in control experiments</a:t>
                      </a:r>
                      <a:endParaRPr lang="en-IN" sz="18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7353428"/>
                  </a:ext>
                </a:extLst>
              </a:tr>
              <a:tr h="553993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IN" sz="1800" b="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12. </a:t>
                      </a:r>
                      <a:endParaRPr lang="en-IN" sz="18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b="1" dirty="0"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Produce quality</a:t>
                      </a:r>
                      <a:endParaRPr lang="en-IN" sz="1800" b="1" dirty="0"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Moderate to high</a:t>
                      </a:r>
                      <a:endParaRPr lang="en-IN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High quality produce</a:t>
                      </a:r>
                      <a:endParaRPr lang="en-IN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No scientific evidence</a:t>
                      </a:r>
                      <a:endParaRPr lang="en-IN" sz="18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427927080"/>
                  </a:ext>
                </a:extLst>
              </a:tr>
              <a:tr h="553993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IN" sz="1800" b="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13. </a:t>
                      </a:r>
                      <a:endParaRPr lang="en-IN" sz="18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b="1" dirty="0"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Input costs</a:t>
                      </a:r>
                      <a:endParaRPr lang="en-IN" sz="1800" b="1" dirty="0"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High</a:t>
                      </a:r>
                      <a:endParaRPr lang="en-IN" sz="18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Medium to high</a:t>
                      </a:r>
                      <a:endParaRPr lang="en-IN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Medium based on farmers survey</a:t>
                      </a:r>
                      <a:endParaRPr lang="en-IN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882093348"/>
                  </a:ext>
                </a:extLst>
              </a:tr>
              <a:tr h="553993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IN" sz="1800" b="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14. </a:t>
                      </a:r>
                      <a:endParaRPr lang="en-IN" sz="18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b="1" dirty="0"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Net returns</a:t>
                      </a:r>
                      <a:endParaRPr lang="en-IN" sz="1800" b="1" dirty="0"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Moderate to high</a:t>
                      </a:r>
                      <a:endParaRPr lang="en-IN" sz="18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Moderate to high</a:t>
                      </a:r>
                      <a:endParaRPr lang="en-IN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Low to medium based on farmers survey</a:t>
                      </a:r>
                      <a:endParaRPr lang="en-IN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3732392987"/>
                  </a:ext>
                </a:extLst>
              </a:tr>
              <a:tr h="143320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IN" sz="1800" b="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15. </a:t>
                      </a:r>
                      <a:endParaRPr lang="en-IN" sz="18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b="1" dirty="0"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Labour costs</a:t>
                      </a:r>
                      <a:endParaRPr lang="en-IN" sz="1800" b="1" dirty="0"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Low to medium depending on crops and farm operations viz: transplanting, harvesting etc</a:t>
                      </a:r>
                      <a:endParaRPr lang="en-IN" sz="18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High owing to manual and cultural weed management</a:t>
                      </a:r>
                      <a:endParaRPr lang="en-IN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No specific recommendation</a:t>
                      </a:r>
                      <a:endParaRPr lang="en-IN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360186885"/>
                  </a:ext>
                </a:extLst>
              </a:tr>
              <a:tr h="1127273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IN" sz="1800" b="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16. </a:t>
                      </a:r>
                      <a:endParaRPr lang="en-IN" sz="18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b="1" dirty="0"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Food security</a:t>
                      </a:r>
                      <a:endParaRPr lang="en-IN" sz="1800" b="1" dirty="0"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Available, affordable and accessible foods</a:t>
                      </a:r>
                      <a:endParaRPr lang="en-IN" sz="18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Vulnerable owing to relatively low yields particularly in initial year of conversion</a:t>
                      </a:r>
                      <a:endParaRPr lang="en-IN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Highly vulnerable due to marked yield reduction</a:t>
                      </a:r>
                      <a:endParaRPr lang="en-IN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955223702"/>
                  </a:ext>
                </a:extLst>
              </a:tr>
              <a:tr h="114656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IN" sz="1800" b="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17. </a:t>
                      </a:r>
                      <a:endParaRPr lang="en-IN" sz="18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b="1" dirty="0"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Pesticides residues</a:t>
                      </a:r>
                      <a:endParaRPr lang="en-IN" sz="1800" b="1" dirty="0"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Occasional presence of residues on </a:t>
                      </a:r>
                      <a:r>
                        <a:rPr lang="en-IN" sz="1800" dirty="0" err="1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agri</a:t>
                      </a:r>
                      <a:r>
                        <a:rPr lang="en-IN" sz="180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-produce and water bodies</a:t>
                      </a:r>
                      <a:endParaRPr lang="en-IN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Safe, healthy and nutritious food</a:t>
                      </a:r>
                      <a:endParaRPr lang="en-IN" sz="18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No specific standards</a:t>
                      </a:r>
                      <a:endParaRPr lang="en-IN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5602259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77911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B46C62E-497A-A3FB-A31E-952F93DB45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9541014"/>
              </p:ext>
            </p:extLst>
          </p:nvPr>
        </p:nvGraphicFramePr>
        <p:xfrm>
          <a:off x="263770" y="257111"/>
          <a:ext cx="8651630" cy="631025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10686">
                  <a:extLst>
                    <a:ext uri="{9D8B030D-6E8A-4147-A177-3AD203B41FA5}">
                      <a16:colId xmlns:a16="http://schemas.microsoft.com/office/drawing/2014/main" val="3065044226"/>
                    </a:ext>
                  </a:extLst>
                </a:gridCol>
                <a:gridCol w="1640205">
                  <a:extLst>
                    <a:ext uri="{9D8B030D-6E8A-4147-A177-3AD203B41FA5}">
                      <a16:colId xmlns:a16="http://schemas.microsoft.com/office/drawing/2014/main" val="2745016056"/>
                    </a:ext>
                  </a:extLst>
                </a:gridCol>
                <a:gridCol w="1933709">
                  <a:extLst>
                    <a:ext uri="{9D8B030D-6E8A-4147-A177-3AD203B41FA5}">
                      <a16:colId xmlns:a16="http://schemas.microsoft.com/office/drawing/2014/main" val="3299907432"/>
                    </a:ext>
                  </a:extLst>
                </a:gridCol>
                <a:gridCol w="2437775">
                  <a:extLst>
                    <a:ext uri="{9D8B030D-6E8A-4147-A177-3AD203B41FA5}">
                      <a16:colId xmlns:a16="http://schemas.microsoft.com/office/drawing/2014/main" val="623971074"/>
                    </a:ext>
                  </a:extLst>
                </a:gridCol>
                <a:gridCol w="2129255">
                  <a:extLst>
                    <a:ext uri="{9D8B030D-6E8A-4147-A177-3AD203B41FA5}">
                      <a16:colId xmlns:a16="http://schemas.microsoft.com/office/drawing/2014/main" val="393635285"/>
                    </a:ext>
                  </a:extLst>
                </a:gridCol>
              </a:tblGrid>
              <a:tr h="31055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S. No.</a:t>
                      </a:r>
                      <a:endParaRPr lang="en-IN" sz="18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Characteristics</a:t>
                      </a:r>
                      <a:endParaRPr lang="en-IN" sz="18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Conventional</a:t>
                      </a:r>
                      <a:endParaRPr lang="en-IN" sz="18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Organic</a:t>
                      </a:r>
                      <a:endParaRPr lang="en-IN" sz="18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Natural Farming</a:t>
                      </a:r>
                      <a:endParaRPr lang="en-IN" sz="18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874852340"/>
                  </a:ext>
                </a:extLst>
              </a:tr>
              <a:tr h="479066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US" sz="1800" b="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</a:t>
                      </a:r>
                      <a:r>
                        <a:rPr lang="en-IN" sz="1800" b="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b="1" dirty="0"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Pesticides exposure</a:t>
                      </a:r>
                      <a:endParaRPr lang="en-IN" sz="1800" b="1" dirty="0"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High</a:t>
                      </a:r>
                      <a:endParaRPr lang="en-IN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Low</a:t>
                      </a:r>
                      <a:endParaRPr lang="en-IN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Low</a:t>
                      </a:r>
                      <a:endParaRPr lang="en-IN" sz="18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7353428"/>
                  </a:ext>
                </a:extLst>
              </a:tr>
              <a:tr h="479066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IN" sz="1800" b="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19. </a:t>
                      </a:r>
                      <a:endParaRPr lang="en-IN" sz="18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b="1" dirty="0"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Nutrient leaching</a:t>
                      </a:r>
                      <a:endParaRPr lang="en-IN" sz="1800" b="1" dirty="0"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Medium to high</a:t>
                      </a:r>
                      <a:endParaRPr lang="en-IN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Medium</a:t>
                      </a:r>
                      <a:endParaRPr lang="en-IN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No scientific evidence</a:t>
                      </a:r>
                      <a:endParaRPr lang="en-IN" sz="18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427927080"/>
                  </a:ext>
                </a:extLst>
              </a:tr>
              <a:tr h="479066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IN" sz="1800" b="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20. </a:t>
                      </a:r>
                      <a:endParaRPr lang="en-IN" sz="18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b="1" dirty="0"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Carbon sequestration</a:t>
                      </a:r>
                      <a:endParaRPr lang="en-IN" sz="1800" b="1" dirty="0"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High</a:t>
                      </a:r>
                      <a:endParaRPr lang="en-IN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Moderate</a:t>
                      </a:r>
                      <a:endParaRPr lang="en-IN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No scientific evidence</a:t>
                      </a:r>
                      <a:endParaRPr lang="en-IN" sz="18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882093348"/>
                  </a:ext>
                </a:extLst>
              </a:tr>
              <a:tr h="509156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IN" sz="1800" b="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21. </a:t>
                      </a:r>
                      <a:endParaRPr lang="en-IN" sz="18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b="1" dirty="0"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Greenhouse gases</a:t>
                      </a:r>
                      <a:endParaRPr lang="en-IN" sz="1800" b="1" dirty="0"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Unit Area basis-High</a:t>
                      </a:r>
                      <a:endParaRPr lang="en-IN" sz="18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Unit Yield basis-Low</a:t>
                      </a:r>
                      <a:endParaRPr lang="en-IN" sz="18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Unit Area basis-Low</a:t>
                      </a:r>
                      <a:endParaRPr lang="en-IN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Unit Yield basis- High</a:t>
                      </a:r>
                      <a:endParaRPr lang="en-IN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No scientific evidence</a:t>
                      </a:r>
                      <a:endParaRPr lang="en-IN" sz="18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3732392987"/>
                  </a:ext>
                </a:extLst>
              </a:tr>
              <a:tr h="479066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IN" sz="1800" b="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22. </a:t>
                      </a:r>
                      <a:endParaRPr lang="en-IN" sz="18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b="1" dirty="0"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Soil life</a:t>
                      </a:r>
                      <a:endParaRPr lang="en-IN" sz="1800" b="1" dirty="0"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Low to medium microbial activity</a:t>
                      </a:r>
                      <a:endParaRPr lang="en-IN" sz="18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High microbial activity</a:t>
                      </a:r>
                      <a:endParaRPr lang="en-IN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No scientific evidence</a:t>
                      </a:r>
                      <a:endParaRPr lang="en-IN" sz="18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360186885"/>
                  </a:ext>
                </a:extLst>
              </a:tr>
              <a:tr h="479066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IN" sz="1800" b="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23. </a:t>
                      </a:r>
                      <a:endParaRPr lang="en-IN" sz="18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b="1" dirty="0"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Climate resilience</a:t>
                      </a:r>
                      <a:endParaRPr lang="en-IN" sz="1800" b="1" dirty="0"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Medium to high</a:t>
                      </a:r>
                      <a:endParaRPr lang="en-IN" sz="18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High</a:t>
                      </a:r>
                      <a:endParaRPr lang="en-IN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No scientific evidence</a:t>
                      </a:r>
                      <a:endParaRPr lang="en-IN" sz="18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955223702"/>
                  </a:ext>
                </a:extLst>
              </a:tr>
              <a:tr h="1258477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IN" sz="1800" b="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24. </a:t>
                      </a:r>
                      <a:endParaRPr lang="en-IN" sz="18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b="1" dirty="0"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Agri-commodities Exports (2020-21)</a:t>
                      </a:r>
                      <a:endParaRPr lang="en-IN" sz="1800" b="1" dirty="0"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Standards-Minimum residue limit</a:t>
                      </a:r>
                      <a:endParaRPr lang="en-IN" sz="18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Value-2.74 Lakh Crores</a:t>
                      </a:r>
                      <a:endParaRPr lang="en-IN" sz="18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Standards- NPOP standards</a:t>
                      </a:r>
                      <a:endParaRPr lang="en-IN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Value- 7078.49 crores</a:t>
                      </a:r>
                      <a:endParaRPr lang="en-IN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Standards: Not formulated so far</a:t>
                      </a:r>
                      <a:endParaRPr lang="en-IN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Area &amp; value: No valid reported data</a:t>
                      </a:r>
                      <a:endParaRPr lang="en-IN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 </a:t>
                      </a:r>
                      <a:endParaRPr lang="en-IN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5602259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38165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8CDE5-A210-1529-4ECE-BB8B87305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185" y="914400"/>
            <a:ext cx="8651631" cy="3872132"/>
          </a:xfrm>
        </p:spPr>
        <p:txBody>
          <a:bodyPr>
            <a:noAutofit/>
          </a:bodyPr>
          <a:lstStyle/>
          <a:p>
            <a:pPr algn="just"/>
            <a:r>
              <a:rPr lang="en-IN" sz="20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Natural farming movement led by farmers and civil society has spread to states such as Karnataka, Tamil Nadu, Maharashtra among others in the last few decades. </a:t>
            </a:r>
          </a:p>
          <a:p>
            <a:pPr algn="just"/>
            <a:r>
              <a:rPr lang="en-IN" sz="20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Chemical-free agriculture, popularly known as organic agriculture, has been gaining importance in India since 2000.</a:t>
            </a:r>
          </a:p>
          <a:p>
            <a:pPr algn="just"/>
            <a:r>
              <a:rPr lang="en-IN" sz="20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The NITI Aayog has also emphasized on ‘natural farming’. However, community organization and farmers use ‘organic’ and ‘natural’ farming terms interchangeably. </a:t>
            </a:r>
          </a:p>
          <a:p>
            <a:pPr algn="just"/>
            <a:r>
              <a:rPr lang="en-IN" sz="20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It is roughly estimated that around 2.5 million farmers in India are practicing regenerative agriculture. </a:t>
            </a:r>
          </a:p>
          <a:p>
            <a:pPr algn="just"/>
            <a:r>
              <a:rPr lang="en-IN" sz="20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In the next 5 years, it is expected to reach 20 lakh hectares- in any form of organic farming, including natural farming, of which 12 lakh hectares are under </a:t>
            </a:r>
            <a:r>
              <a:rPr lang="en-IN" sz="20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Bharatiya</a:t>
            </a:r>
            <a:r>
              <a:rPr lang="en-IN" sz="20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IN" sz="20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Prakritik</a:t>
            </a:r>
            <a:r>
              <a:rPr lang="en-IN" sz="20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Krishi </a:t>
            </a:r>
            <a:r>
              <a:rPr lang="en-IN" sz="20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Padhati</a:t>
            </a:r>
            <a:r>
              <a:rPr lang="en-IN" sz="20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(BPKP).</a:t>
            </a:r>
          </a:p>
          <a:p>
            <a:pPr algn="just"/>
            <a:r>
              <a:rPr lang="en-IN" sz="20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States such as Andhra Pradesh, Himachal Pradesh, Gujarat, Haryana, Karnataka and Kerala are promoting natural farming. </a:t>
            </a:r>
          </a:p>
          <a:p>
            <a:pPr algn="just"/>
            <a:r>
              <a:rPr lang="en-IN" sz="20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Andhra Pradesh is the front runner among all states in implementing natural farming programme at a mass scale</a:t>
            </a:r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76200"/>
            <a:ext cx="8686800" cy="738664"/>
          </a:xfrm>
          <a:prstGeom prst="rect">
            <a:avLst/>
          </a:prstGeom>
          <a:solidFill>
            <a:srgbClr val="006600"/>
          </a:solidFill>
        </p:spPr>
        <p:txBody>
          <a:bodyPr wrap="square" tIns="182880" bIns="182880">
            <a:spAutoFit/>
          </a:bodyPr>
          <a:lstStyle/>
          <a:p>
            <a:pPr algn="ctr"/>
            <a:r>
              <a:rPr lang="en-IN" sz="24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PRESENT STATUS OF NATURAL FARMING IN INDIA</a:t>
            </a:r>
          </a:p>
        </p:txBody>
      </p:sp>
    </p:spTree>
    <p:extLst>
      <p:ext uri="{BB962C8B-B14F-4D97-AF65-F5344CB8AC3E}">
        <p14:creationId xmlns:p14="http://schemas.microsoft.com/office/powerpoint/2010/main" val="32504454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8505E-9415-5942-13A8-70CC7BD41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381000"/>
            <a:ext cx="8534400" cy="6019800"/>
          </a:xfrm>
        </p:spPr>
        <p:txBody>
          <a:bodyPr>
            <a:normAutofit/>
          </a:bodyPr>
          <a:lstStyle/>
          <a:p>
            <a:pPr algn="just"/>
            <a:r>
              <a:rPr lang="en-IN" sz="20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Karnataka recently initiated implementation of zero budget natural farming (ZBNF) on a pilot basis in 2,000 hectares in each of the 10 agro-climatic zones of the state.</a:t>
            </a:r>
          </a:p>
          <a:p>
            <a:pPr algn="just"/>
            <a:endParaRPr lang="en-IN" sz="20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/>
            <a:r>
              <a:rPr lang="en-IN" sz="20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Himachal Pradesh has also set an ambitious target of promoting natural farming in entire state by 2022.</a:t>
            </a:r>
          </a:p>
          <a:p>
            <a:pPr algn="just"/>
            <a:endParaRPr lang="en-IN" sz="20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/>
            <a:r>
              <a:rPr lang="en-IN" sz="20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It has claimed to exceed its targets of year 2019 by covering more than 50,000 farmer </a:t>
            </a:r>
            <a:r>
              <a:rPr lang="en-IN" sz="20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familie</a:t>
            </a:r>
            <a:r>
              <a:rPr lang="en-IN" sz="20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Kerala, Gujarat, Haryana and  Rajasthan have conducted multiple mass level awareness programmes, trainings and workshops for hundreds and thousands of farmers to promote natural farming.</a:t>
            </a:r>
          </a:p>
          <a:p>
            <a:pPr algn="just"/>
            <a:endParaRPr lang="en-IN" sz="20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/>
            <a:r>
              <a:rPr lang="en-IN" sz="20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As per 17th </a:t>
            </a:r>
            <a:r>
              <a:rPr lang="en-IN" sz="20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Loksabha</a:t>
            </a:r>
            <a:r>
              <a:rPr lang="en-IN" sz="20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standing committee on agriculture report dated March, 2020, The Ministry of Agriculture and Farmers Welfare (</a:t>
            </a:r>
            <a:r>
              <a:rPr lang="en-IN" sz="20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MoAFW</a:t>
            </a:r>
            <a:r>
              <a:rPr lang="en-IN" sz="20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) proposed ‘Bhartiya </a:t>
            </a:r>
            <a:r>
              <a:rPr lang="en-IN" sz="20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Prakritik</a:t>
            </a:r>
            <a:r>
              <a:rPr lang="en-IN" sz="20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Krishi </a:t>
            </a:r>
            <a:r>
              <a:rPr lang="en-IN" sz="20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Padhati</a:t>
            </a:r>
            <a:r>
              <a:rPr lang="en-IN" sz="20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’ (BPKP) as a new sub-mission under </a:t>
            </a:r>
            <a:r>
              <a:rPr lang="en-IN" sz="20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Paramparagat</a:t>
            </a:r>
            <a:r>
              <a:rPr lang="en-IN" sz="20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Krishi Vikas </a:t>
            </a:r>
            <a:r>
              <a:rPr lang="en-IN" sz="20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Yojna</a:t>
            </a:r>
            <a:r>
              <a:rPr lang="en-IN" sz="20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(PKVY).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666126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Google Shape;76;p6">
            <a:extLst>
              <a:ext uri="{FF2B5EF4-FFF2-40B4-BE49-F238E27FC236}">
                <a16:creationId xmlns:a16="http://schemas.microsoft.com/office/drawing/2014/main" id="{5108F186-2D2E-A2DE-53F9-370822F8B72A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296863" y="193675"/>
            <a:ext cx="8462962" cy="795338"/>
          </a:xfrm>
          <a:solidFill>
            <a:srgbClr val="008000"/>
          </a:solidFill>
        </p:spPr>
        <p:txBody>
          <a:bodyPr>
            <a:normAutofit fontScale="90000"/>
          </a:bodyPr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None/>
            </a:pPr>
            <a:r>
              <a:rPr lang="en-IN" altLang="en-US" sz="2800" dirty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KEY CHALLENGES TO SCALE-UP NATURAL FARMING IN INDIA</a:t>
            </a:r>
            <a:endParaRPr lang="en-US" altLang="en-US" sz="2800" dirty="0">
              <a:solidFill>
                <a:schemeClr val="bg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alibri" panose="020F0502020204030204" pitchFamily="34" charset="0"/>
            </a:endParaRPr>
          </a:p>
        </p:txBody>
      </p:sp>
      <p:sp>
        <p:nvSpPr>
          <p:cNvPr id="77" name="Google Shape;77;p6">
            <a:extLst>
              <a:ext uri="{FF2B5EF4-FFF2-40B4-BE49-F238E27FC236}">
                <a16:creationId xmlns:a16="http://schemas.microsoft.com/office/drawing/2014/main" id="{06E95AFD-14FA-F75E-B32B-9A74D4C3CFE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96863" y="1310378"/>
            <a:ext cx="8462962" cy="4785622"/>
          </a:xfrm>
        </p:spPr>
        <p:txBody>
          <a:bodyPr/>
          <a:lstStyle/>
          <a:p>
            <a:pPr eaLnBrk="1" fontAlgn="auto" hangingPunct="1">
              <a:buFont typeface="Arial"/>
              <a:buChar char="•"/>
              <a:defRPr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Limited buy-in from line ministries and wider research ecosystem</a:t>
            </a:r>
          </a:p>
          <a:p>
            <a:pPr eaLnBrk="1" fontAlgn="auto" hangingPunct="1">
              <a:buFont typeface="Arial"/>
              <a:buChar char="•"/>
              <a:defRPr/>
            </a:pP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buFont typeface="Arial"/>
              <a:buChar char="•"/>
              <a:defRPr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Limited awareness among farmers</a:t>
            </a:r>
          </a:p>
          <a:p>
            <a:pPr eaLnBrk="1" fontAlgn="auto" hangingPunct="1">
              <a:buFont typeface="Arial"/>
              <a:buChar char="•"/>
              <a:defRPr/>
            </a:pP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buFont typeface="Arial"/>
              <a:buChar char="•"/>
              <a:defRPr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Lack of enabling production and marketing ecosystem</a:t>
            </a:r>
          </a:p>
          <a:p>
            <a:pPr eaLnBrk="1" fontAlgn="auto" hangingPunct="1">
              <a:buFont typeface="Arial"/>
              <a:buChar char="•"/>
              <a:defRPr/>
            </a:pP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buFont typeface="Arial"/>
              <a:buChar char="•"/>
              <a:defRPr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Limited safety nets and incentives to enable the transition</a:t>
            </a:r>
          </a:p>
          <a:p>
            <a:pPr eaLnBrk="1" fontAlgn="auto" hangingPunct="1">
              <a:buFont typeface="Arial"/>
              <a:buChar char="•"/>
              <a:defRPr/>
            </a:pPr>
            <a:endParaRPr lang="en-IN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228600" eaLnBrk="1" fontAlgn="auto" hangingPunct="1">
              <a:buFont typeface="Arial"/>
              <a:buNone/>
              <a:defRPr/>
            </a:pPr>
            <a:endParaRPr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228600" eaLnBrk="1" fontAlgn="auto" hangingPunct="1">
              <a:buFont typeface="Arial"/>
              <a:buNone/>
              <a:defRPr/>
            </a:pPr>
            <a:endParaRPr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228600" eaLnBrk="1" fontAlgn="auto" hangingPunct="1">
              <a:buFont typeface="Arial"/>
              <a:buNone/>
              <a:defRPr/>
            </a:pPr>
            <a:endParaRPr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228600" eaLnBrk="1" fontAlgn="auto" hangingPunct="1">
              <a:buFont typeface="Arial"/>
              <a:buNone/>
              <a:defRPr/>
            </a:pPr>
            <a:endParaRPr sz="2200" dirty="0"/>
          </a:p>
        </p:txBody>
      </p:sp>
    </p:spTree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C500E57-1750-7540-55E0-869A38D122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8" r="3088"/>
          <a:stretch/>
        </p:blipFill>
        <p:spPr>
          <a:xfrm>
            <a:off x="1214220" y="914400"/>
            <a:ext cx="7777380" cy="54864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F444BA-3111-6C85-EF61-6A5BFCB10A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2567"/>
            <a:ext cx="1885950" cy="24288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" y="1524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Beejamrit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5540947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D5E4505-E15C-46E0-19FE-06BC5B530D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75" y="685800"/>
            <a:ext cx="8295051" cy="5943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18CD93D-B448-F6DB-E6A9-441820B675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9" t="42105" b="14903"/>
          <a:stretch/>
        </p:blipFill>
        <p:spPr>
          <a:xfrm>
            <a:off x="76199" y="2057400"/>
            <a:ext cx="2886809" cy="175694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24475" y="76200"/>
            <a:ext cx="84147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Ghanjeevamrit</a:t>
            </a:r>
            <a:endParaRPr lang="en-I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0581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5BCCE30-B5D1-4B55-1B4B-75A1848D271C}"/>
              </a:ext>
            </a:extLst>
          </p:cNvPr>
          <p:cNvSpPr txBox="1"/>
          <p:nvPr/>
        </p:nvSpPr>
        <p:spPr>
          <a:xfrm>
            <a:off x="330594" y="1685921"/>
            <a:ext cx="8577775" cy="43338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575" dirty="0">
                <a:latin typeface="Arial" panose="020B0604020202020204" pitchFamily="34" charset="0"/>
                <a:cs typeface="Arial" panose="020B0604020202020204" pitchFamily="34" charset="0"/>
              </a:rPr>
              <a:t>Take plastic drum of 250 </a:t>
            </a:r>
            <a:r>
              <a:rPr lang="en-US" sz="1575" dirty="0" err="1">
                <a:latin typeface="Arial" panose="020B0604020202020204" pitchFamily="34" charset="0"/>
                <a:cs typeface="Arial" panose="020B0604020202020204" pitchFamily="34" charset="0"/>
              </a:rPr>
              <a:t>litres</a:t>
            </a:r>
            <a:r>
              <a:rPr lang="en-US" sz="1575" dirty="0">
                <a:latin typeface="Arial" panose="020B0604020202020204" pitchFamily="34" charset="0"/>
                <a:cs typeface="Arial" panose="020B0604020202020204" pitchFamily="34" charset="0"/>
              </a:rPr>
              <a:t> capacity</a:t>
            </a:r>
          </a:p>
          <a:p>
            <a:pPr algn="ctr">
              <a:lnSpc>
                <a:spcPct val="150000"/>
              </a:lnSpc>
            </a:pPr>
            <a:endParaRPr lang="en-US" sz="157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575" dirty="0">
                <a:latin typeface="Arial" panose="020B0604020202020204" pitchFamily="34" charset="0"/>
                <a:cs typeface="Arial" panose="020B0604020202020204" pitchFamily="34" charset="0"/>
              </a:rPr>
              <a:t> add 10 kg of fresh cow (indigenous) dung + 10</a:t>
            </a:r>
          </a:p>
          <a:p>
            <a:pPr algn="ctr"/>
            <a:r>
              <a:rPr lang="en-US" sz="1575" dirty="0" err="1">
                <a:latin typeface="Arial" panose="020B0604020202020204" pitchFamily="34" charset="0"/>
                <a:cs typeface="Arial" panose="020B0604020202020204" pitchFamily="34" charset="0"/>
              </a:rPr>
              <a:t>litres</a:t>
            </a:r>
            <a:r>
              <a:rPr lang="en-US" sz="1575" dirty="0">
                <a:latin typeface="Arial" panose="020B0604020202020204" pitchFamily="34" charset="0"/>
                <a:cs typeface="Arial" panose="020B0604020202020204" pitchFamily="34" charset="0"/>
              </a:rPr>
              <a:t> of indigenous cow urine + 2 kg of Jaggary + 2 kg of pulse flour (</a:t>
            </a:r>
            <a:r>
              <a:rPr lang="en-US" sz="1575" dirty="0" err="1">
                <a:latin typeface="Arial" panose="020B0604020202020204" pitchFamily="34" charset="0"/>
                <a:cs typeface="Arial" panose="020B0604020202020204" pitchFamily="34" charset="0"/>
              </a:rPr>
              <a:t>Basan</a:t>
            </a:r>
            <a:r>
              <a:rPr lang="en-US" sz="1575" dirty="0">
                <a:latin typeface="Arial" panose="020B0604020202020204" pitchFamily="34" charset="0"/>
                <a:cs typeface="Arial" panose="020B0604020202020204" pitchFamily="34" charset="0"/>
              </a:rPr>
              <a:t>, Chickpea</a:t>
            </a:r>
          </a:p>
          <a:p>
            <a:pPr algn="ctr"/>
            <a:r>
              <a:rPr lang="en-US" sz="1575" dirty="0">
                <a:latin typeface="Arial" panose="020B0604020202020204" pitchFamily="34" charset="0"/>
                <a:cs typeface="Arial" panose="020B0604020202020204" pitchFamily="34" charset="0"/>
              </a:rPr>
              <a:t>flour) + 150 g of soil from undisturbed bunds or forest or under tree cover in 200</a:t>
            </a:r>
          </a:p>
          <a:p>
            <a:pPr algn="ctr"/>
            <a:r>
              <a:rPr lang="en-US" sz="1575" dirty="0" err="1">
                <a:latin typeface="Arial" panose="020B0604020202020204" pitchFamily="34" charset="0"/>
                <a:cs typeface="Arial" panose="020B0604020202020204" pitchFamily="34" charset="0"/>
              </a:rPr>
              <a:t>litres</a:t>
            </a:r>
            <a:r>
              <a:rPr lang="en-US" sz="1575" dirty="0">
                <a:latin typeface="Arial" panose="020B0604020202020204" pitchFamily="34" charset="0"/>
                <a:cs typeface="Arial" panose="020B0604020202020204" pitchFamily="34" charset="0"/>
              </a:rPr>
              <a:t> of water</a:t>
            </a:r>
          </a:p>
          <a:p>
            <a:pPr algn="ctr">
              <a:lnSpc>
                <a:spcPct val="150000"/>
              </a:lnSpc>
            </a:pPr>
            <a:endParaRPr lang="en-US" sz="157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575" dirty="0">
                <a:latin typeface="Arial" panose="020B0604020202020204" pitchFamily="34" charset="0"/>
                <a:cs typeface="Arial" panose="020B0604020202020204" pitchFamily="34" charset="0"/>
              </a:rPr>
              <a:t>mix thoroughly</a:t>
            </a:r>
          </a:p>
          <a:p>
            <a:pPr algn="ctr">
              <a:lnSpc>
                <a:spcPct val="150000"/>
              </a:lnSpc>
            </a:pPr>
            <a:endParaRPr lang="en-US" sz="157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575" dirty="0">
                <a:latin typeface="Arial" panose="020B0604020202020204" pitchFamily="34" charset="0"/>
                <a:cs typeface="Arial" panose="020B0604020202020204" pitchFamily="34" charset="0"/>
              </a:rPr>
              <a:t> Keep the drum in shade covering with gunny bag or cotton cloth or plastic mosquito net</a:t>
            </a:r>
          </a:p>
          <a:p>
            <a:pPr algn="ctr"/>
            <a:r>
              <a:rPr lang="en-US" sz="1575" dirty="0">
                <a:latin typeface="Arial" panose="020B0604020202020204" pitchFamily="34" charset="0"/>
                <a:cs typeface="Arial" panose="020B0604020202020204" pitchFamily="34" charset="0"/>
              </a:rPr>
              <a:t>Stir the mixture for 5-10 minutes for twice a day (morning and evening) with wooden stick</a:t>
            </a:r>
          </a:p>
          <a:p>
            <a:pPr algn="ctr">
              <a:lnSpc>
                <a:spcPct val="150000"/>
              </a:lnSpc>
            </a:pPr>
            <a:endParaRPr lang="en-US" sz="157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575" dirty="0" err="1">
                <a:latin typeface="Arial" panose="020B0604020202020204" pitchFamily="34" charset="0"/>
                <a:cs typeface="Arial" panose="020B0604020202020204" pitchFamily="34" charset="0"/>
              </a:rPr>
              <a:t>Jeevamrit</a:t>
            </a:r>
            <a:r>
              <a:rPr lang="en-US" sz="1575" dirty="0">
                <a:latin typeface="Arial" panose="020B0604020202020204" pitchFamily="34" charset="0"/>
                <a:cs typeface="Arial" panose="020B0604020202020204" pitchFamily="34" charset="0"/>
              </a:rPr>
              <a:t> is ready for application at 9th day</a:t>
            </a:r>
          </a:p>
          <a:p>
            <a:pPr algn="ctr">
              <a:lnSpc>
                <a:spcPct val="150000"/>
              </a:lnSpc>
            </a:pPr>
            <a:endParaRPr lang="en-US" sz="157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575" dirty="0">
                <a:latin typeface="Arial" panose="020B0604020202020204" pitchFamily="34" charset="0"/>
                <a:cs typeface="Arial" panose="020B0604020202020204" pitchFamily="34" charset="0"/>
              </a:rPr>
              <a:t>It can be applied up to 12th day from its preparation.</a:t>
            </a:r>
            <a:endParaRPr lang="en-IN" sz="157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080247B3-45E8-77DD-404B-785D4B10B446}"/>
              </a:ext>
            </a:extLst>
          </p:cNvPr>
          <p:cNvSpPr/>
          <p:nvPr/>
        </p:nvSpPr>
        <p:spPr>
          <a:xfrm>
            <a:off x="4440117" y="1957168"/>
            <a:ext cx="87923" cy="337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492B337D-8D20-CD53-6A64-72123243FF8A}"/>
              </a:ext>
            </a:extLst>
          </p:cNvPr>
          <p:cNvSpPr/>
          <p:nvPr/>
        </p:nvSpPr>
        <p:spPr>
          <a:xfrm>
            <a:off x="4433083" y="3318217"/>
            <a:ext cx="87923" cy="337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2F42EDF4-9A06-EB60-B4CC-509AB8F04EC7}"/>
              </a:ext>
            </a:extLst>
          </p:cNvPr>
          <p:cNvSpPr/>
          <p:nvPr/>
        </p:nvSpPr>
        <p:spPr>
          <a:xfrm>
            <a:off x="4420774" y="3882683"/>
            <a:ext cx="87923" cy="337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AF387B10-8033-530D-34CF-4C2E3485E76B}"/>
              </a:ext>
            </a:extLst>
          </p:cNvPr>
          <p:cNvSpPr/>
          <p:nvPr/>
        </p:nvSpPr>
        <p:spPr>
          <a:xfrm>
            <a:off x="4454183" y="4679266"/>
            <a:ext cx="87923" cy="337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534F9493-08F7-FB46-0788-52919C9FF11C}"/>
              </a:ext>
            </a:extLst>
          </p:cNvPr>
          <p:cNvSpPr/>
          <p:nvPr/>
        </p:nvSpPr>
        <p:spPr>
          <a:xfrm>
            <a:off x="4433082" y="5251645"/>
            <a:ext cx="87923" cy="337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3E4EAEF-6BCF-1A80-6411-19A1E34B09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94" y="754993"/>
            <a:ext cx="2421121" cy="137098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32118" y="228600"/>
            <a:ext cx="85308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Jeevamrit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86342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b="1" dirty="0"/>
              <a:t>Negative Impacts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05800" cy="50292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>
                <a:solidFill>
                  <a:schemeClr val="bg2"/>
                </a:solidFill>
                <a:latin typeface="Times New Roman" pitchFamily="18" charset="0"/>
              </a:rPr>
              <a:t>Our current mass production style of farming has resulted in numerous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>
                <a:solidFill>
                  <a:schemeClr val="bg2"/>
                </a:solidFill>
                <a:latin typeface="Times New Roman" pitchFamily="18" charset="0"/>
              </a:rPr>
              <a:t>negative side-affects:</a:t>
            </a:r>
          </a:p>
          <a:p>
            <a:pPr>
              <a:lnSpc>
                <a:spcPct val="80000"/>
              </a:lnSpc>
            </a:pPr>
            <a:r>
              <a:rPr lang="en-US" sz="2000" dirty="0">
                <a:latin typeface="Times New Roman" pitchFamily="18" charset="0"/>
              </a:rPr>
              <a:t>Environmental damages</a:t>
            </a:r>
          </a:p>
          <a:p>
            <a:pPr lvl="1">
              <a:lnSpc>
                <a:spcPct val="80000"/>
              </a:lnSpc>
            </a:pPr>
            <a:r>
              <a:rPr lang="en-US" sz="1600" dirty="0">
                <a:latin typeface="Times New Roman" pitchFamily="18" charset="0"/>
              </a:rPr>
              <a:t>Reduced biodiversity</a:t>
            </a:r>
          </a:p>
          <a:p>
            <a:pPr lvl="1">
              <a:lnSpc>
                <a:spcPct val="80000"/>
              </a:lnSpc>
            </a:pPr>
            <a:r>
              <a:rPr lang="en-US" sz="1600" dirty="0">
                <a:latin typeface="Times New Roman" pitchFamily="18" charset="0"/>
              </a:rPr>
              <a:t>Habitat destruction</a:t>
            </a:r>
          </a:p>
          <a:p>
            <a:pPr lvl="1">
              <a:lnSpc>
                <a:spcPct val="80000"/>
              </a:lnSpc>
            </a:pPr>
            <a:r>
              <a:rPr lang="en-US" sz="1600" dirty="0">
                <a:latin typeface="Times New Roman" pitchFamily="18" charset="0"/>
              </a:rPr>
              <a:t>Deforestation</a:t>
            </a:r>
          </a:p>
          <a:p>
            <a:pPr lvl="1">
              <a:lnSpc>
                <a:spcPct val="80000"/>
              </a:lnSpc>
            </a:pPr>
            <a:r>
              <a:rPr lang="en-US" sz="1600" dirty="0">
                <a:latin typeface="Times New Roman" pitchFamily="18" charset="0"/>
              </a:rPr>
              <a:t>Water, air and soil pollution</a:t>
            </a:r>
          </a:p>
          <a:p>
            <a:pPr lvl="1">
              <a:lnSpc>
                <a:spcPct val="80000"/>
              </a:lnSpc>
            </a:pPr>
            <a:r>
              <a:rPr lang="en-US" sz="1600" dirty="0">
                <a:latin typeface="Times New Roman" pitchFamily="18" charset="0"/>
              </a:rPr>
              <a:t>Salinization, desertification </a:t>
            </a:r>
          </a:p>
          <a:p>
            <a:pPr lvl="1">
              <a:lnSpc>
                <a:spcPct val="80000"/>
              </a:lnSpc>
            </a:pPr>
            <a:r>
              <a:rPr lang="en-US" sz="1600" dirty="0">
                <a:latin typeface="Times New Roman" pitchFamily="18" charset="0"/>
              </a:rPr>
              <a:t>Decline in water resources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1600" dirty="0">
                <a:latin typeface="Times New Roman" pitchFamily="18" charset="0"/>
              </a:rPr>
              <a:t>	and land subsidence</a:t>
            </a:r>
          </a:p>
          <a:p>
            <a:pPr>
              <a:lnSpc>
                <a:spcPct val="80000"/>
              </a:lnSpc>
            </a:pPr>
            <a:r>
              <a:rPr lang="en-US" sz="2000" dirty="0">
                <a:latin typeface="Times New Roman" pitchFamily="18" charset="0"/>
              </a:rPr>
              <a:t>Human impacts</a:t>
            </a:r>
          </a:p>
          <a:p>
            <a:pPr lvl="1">
              <a:lnSpc>
                <a:spcPct val="80000"/>
              </a:lnSpc>
            </a:pPr>
            <a:r>
              <a:rPr lang="en-US" sz="1600" dirty="0">
                <a:latin typeface="Times New Roman" pitchFamily="18" charset="0"/>
              </a:rPr>
              <a:t>Farm land destruction</a:t>
            </a:r>
          </a:p>
          <a:p>
            <a:pPr lvl="1">
              <a:lnSpc>
                <a:spcPct val="80000"/>
              </a:lnSpc>
            </a:pPr>
            <a:r>
              <a:rPr lang="en-US" sz="1600" dirty="0">
                <a:latin typeface="Times New Roman" pitchFamily="18" charset="0"/>
              </a:rPr>
              <a:t>Damage to soil fertility</a:t>
            </a:r>
          </a:p>
          <a:p>
            <a:pPr lvl="1">
              <a:lnSpc>
                <a:spcPct val="80000"/>
              </a:lnSpc>
            </a:pPr>
            <a:r>
              <a:rPr lang="en-US" sz="1600" dirty="0">
                <a:latin typeface="Times New Roman" pitchFamily="18" charset="0"/>
              </a:rPr>
              <a:t>Reduced nutritional value of food</a:t>
            </a:r>
          </a:p>
          <a:p>
            <a:pPr lvl="1">
              <a:lnSpc>
                <a:spcPct val="80000"/>
              </a:lnSpc>
            </a:pPr>
            <a:r>
              <a:rPr lang="en-US" sz="1600" dirty="0">
                <a:latin typeface="Times New Roman" pitchFamily="18" charset="0"/>
              </a:rPr>
              <a:t>Decreased economic, social and cultural values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>
                <a:solidFill>
                  <a:schemeClr val="bg2"/>
                </a:solidFill>
                <a:latin typeface="Times New Roman" pitchFamily="18" charset="0"/>
              </a:rPr>
              <a:t>For the past several years research has looked at sustainable agriculture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>
                <a:solidFill>
                  <a:schemeClr val="bg2"/>
                </a:solidFill>
                <a:latin typeface="Times New Roman" pitchFamily="18" charset="0"/>
              </a:rPr>
              <a:t>as a potential solution to correct and prevent these problems.</a:t>
            </a:r>
          </a:p>
          <a:p>
            <a:pPr lvl="1">
              <a:lnSpc>
                <a:spcPct val="80000"/>
              </a:lnSpc>
            </a:pPr>
            <a:endParaRPr lang="en-US" sz="2000" dirty="0">
              <a:solidFill>
                <a:schemeClr val="bg2"/>
              </a:solidFill>
              <a:latin typeface="Times New Roman" pitchFamily="18" charset="0"/>
            </a:endParaRP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n-US" sz="1400" dirty="0">
              <a:solidFill>
                <a:schemeClr val="hlink"/>
              </a:solidFill>
            </a:endParaRPr>
          </a:p>
          <a:p>
            <a:pPr lvl="1">
              <a:lnSpc>
                <a:spcPct val="80000"/>
              </a:lnSpc>
            </a:pPr>
            <a:endParaRPr lang="en-US" sz="1400" dirty="0"/>
          </a:p>
          <a:p>
            <a:pPr>
              <a:lnSpc>
                <a:spcPct val="80000"/>
              </a:lnSpc>
            </a:pPr>
            <a:endParaRPr lang="en-US" sz="16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600" dirty="0"/>
          </a:p>
          <a:p>
            <a:pPr>
              <a:lnSpc>
                <a:spcPct val="80000"/>
              </a:lnSpc>
            </a:pPr>
            <a:endParaRPr lang="en-US" sz="1600" dirty="0"/>
          </a:p>
          <a:p>
            <a:pPr>
              <a:lnSpc>
                <a:spcPct val="80000"/>
              </a:lnSpc>
            </a:pPr>
            <a:endParaRPr lang="en-US" sz="1600" dirty="0"/>
          </a:p>
        </p:txBody>
      </p:sp>
      <p:pic>
        <p:nvPicPr>
          <p:cNvPr id="185348" name="Picture 4" descr="salinizationp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" r="1694" b="5057"/>
          <a:stretch>
            <a:fillRect/>
          </a:stretch>
        </p:blipFill>
        <p:spPr bwMode="auto">
          <a:xfrm>
            <a:off x="4191000" y="1981200"/>
            <a:ext cx="43434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1309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95BC498-244B-9EF5-A692-A7BA6DFF4D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09"/>
          <a:stretch/>
        </p:blipFill>
        <p:spPr>
          <a:xfrm>
            <a:off x="718625" y="614065"/>
            <a:ext cx="8242495" cy="56343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93CE13-7E8F-1ED1-6DAF-3BE66AC6DD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1"/>
          <a:stretch/>
        </p:blipFill>
        <p:spPr>
          <a:xfrm>
            <a:off x="228600" y="1219200"/>
            <a:ext cx="1600200" cy="16073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8DF96D7-FFB0-FA09-4A31-144B4CA699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4" t="20564" r="34410" b="16935"/>
          <a:stretch/>
        </p:blipFill>
        <p:spPr>
          <a:xfrm>
            <a:off x="228600" y="2971800"/>
            <a:ext cx="1624820" cy="160734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657600" y="152400"/>
            <a:ext cx="19495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Neemashtra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756186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4C0C16F-9B09-DBD6-FDFD-515EC9A15C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19" y="537864"/>
            <a:ext cx="8577775" cy="601533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32119" y="76200"/>
            <a:ext cx="85777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Agniashtra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211224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004FEFB-DF84-086F-894D-E9230CF53C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18" y="762000"/>
            <a:ext cx="8759482" cy="57912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32119" y="152400"/>
            <a:ext cx="85777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Brahmashtra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621862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2DAB062-2E56-5354-7C7C-5AA4F9501C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18" y="685800"/>
            <a:ext cx="8577774" cy="58674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32118" y="76200"/>
            <a:ext cx="85777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Mixed leaf extract (decoction)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904648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520EC1A-70CE-B5C2-70A1-AFBDB4EAA0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18" y="685800"/>
            <a:ext cx="8577774" cy="60198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32118" y="76200"/>
            <a:ext cx="85777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Chilli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- garlic extract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176615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Text Box 6"/>
          <p:cNvSpPr txBox="1">
            <a:spLocks noChangeArrowheads="1"/>
          </p:cNvSpPr>
          <p:nvPr/>
        </p:nvSpPr>
        <p:spPr bwMode="auto">
          <a:xfrm>
            <a:off x="1066800" y="6248400"/>
            <a:ext cx="1828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EAT ORGANIC</a:t>
            </a:r>
          </a:p>
        </p:txBody>
      </p:sp>
      <p:sp>
        <p:nvSpPr>
          <p:cNvPr id="66564" name="Text Box 7"/>
          <p:cNvSpPr txBox="1">
            <a:spLocks noChangeArrowheads="1"/>
          </p:cNvSpPr>
          <p:nvPr/>
        </p:nvSpPr>
        <p:spPr bwMode="auto">
          <a:xfrm>
            <a:off x="6324600" y="6248400"/>
            <a:ext cx="1981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LIVE ORGANIC</a:t>
            </a:r>
          </a:p>
        </p:txBody>
      </p:sp>
      <p:sp>
        <p:nvSpPr>
          <p:cNvPr id="66565" name="Text Box 8"/>
          <p:cNvSpPr txBox="1">
            <a:spLocks noChangeArrowheads="1"/>
          </p:cNvSpPr>
          <p:nvPr/>
        </p:nvSpPr>
        <p:spPr bwMode="auto">
          <a:xfrm>
            <a:off x="3276600" y="6248400"/>
            <a:ext cx="2362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/>
              <a:t>DREAM ORGANIC</a:t>
            </a:r>
          </a:p>
        </p:txBody>
      </p:sp>
      <p:pic>
        <p:nvPicPr>
          <p:cNvPr id="66566" name="Content Placeholder 11" descr="ORGANIC FARMING 038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73138" y="4876800"/>
            <a:ext cx="1770062" cy="1282700"/>
          </a:xfrm>
        </p:spPr>
      </p:pic>
      <p:pic>
        <p:nvPicPr>
          <p:cNvPr id="66567" name="Picture 12" descr="http://images.free-extras.com/pics/s/sleeping_and_dreaming-1727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657600" y="4800600"/>
            <a:ext cx="1676400" cy="1450975"/>
          </a:xfrm>
        </p:spPr>
      </p:pic>
      <p:pic>
        <p:nvPicPr>
          <p:cNvPr id="66568" name="Picture 14" descr="http://s4.hubimg.com/u/1638687_f520.jpg"/>
          <p:cNvPicPr>
            <a:picLocks noGrp="1" noChangeAspect="1" noChangeArrowheads="1"/>
          </p:cNvPicPr>
          <p:nvPr>
            <p:ph sz="quarter" idx="3"/>
          </p:nvPr>
        </p:nvPicPr>
        <p:blipFill rotWithShape="1">
          <a:blip r:embed="rId5" cstate="print"/>
          <a:srcRect l="5764" t="18654"/>
          <a:stretch/>
        </p:blipFill>
        <p:spPr>
          <a:xfrm>
            <a:off x="6160770" y="4572000"/>
            <a:ext cx="1874217" cy="1611630"/>
          </a:xfrm>
        </p:spPr>
      </p:pic>
      <p:sp>
        <p:nvSpPr>
          <p:cNvPr id="81921" name="Rectangle 1"/>
          <p:cNvSpPr>
            <a:spLocks noChangeArrowheads="1"/>
          </p:cNvSpPr>
          <p:nvPr/>
        </p:nvSpPr>
        <p:spPr bwMode="auto">
          <a:xfrm>
            <a:off x="1230313" y="260350"/>
            <a:ext cx="6389687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>
              <a:defRPr/>
            </a:pPr>
            <a:r>
              <a:rPr lang="en-US" sz="2000" b="1" dirty="0">
                <a:latin typeface="Giddyup Std" pitchFamily="66" charset="0"/>
                <a:ea typeface="Calibri" pitchFamily="34" charset="0"/>
                <a:cs typeface="Times New Roman" pitchFamily="18" charset="0"/>
              </a:rPr>
              <a:t>Both soil and water belong to the biosphere,</a:t>
            </a:r>
          </a:p>
          <a:p>
            <a:pPr eaLnBrk="1" hangingPunct="1">
              <a:defRPr/>
            </a:pPr>
            <a:r>
              <a:rPr lang="en-US" sz="2000" b="1" dirty="0">
                <a:latin typeface="Giddyup Std" pitchFamily="66" charset="0"/>
                <a:ea typeface="Calibri" pitchFamily="34" charset="0"/>
                <a:cs typeface="Times New Roman" pitchFamily="18" charset="0"/>
              </a:rPr>
              <a:t>	to the order of nature, </a:t>
            </a:r>
          </a:p>
          <a:p>
            <a:pPr eaLnBrk="1" hangingPunct="1">
              <a:defRPr/>
            </a:pPr>
            <a:r>
              <a:rPr lang="en-US" sz="2000" b="1" dirty="0">
                <a:latin typeface="Giddyup Std" pitchFamily="66" charset="0"/>
                <a:ea typeface="Calibri" pitchFamily="34" charset="0"/>
                <a:cs typeface="Times New Roman" pitchFamily="18" charset="0"/>
              </a:rPr>
              <a:t>and-as one species among many, as one generation-among many yet to come,</a:t>
            </a:r>
          </a:p>
          <a:p>
            <a:pPr eaLnBrk="1" hangingPunct="1">
              <a:defRPr/>
            </a:pPr>
            <a:r>
              <a:rPr lang="en-US" sz="2000" b="1" dirty="0">
                <a:latin typeface="Giddyup Std" pitchFamily="66" charset="0"/>
                <a:ea typeface="Calibri" pitchFamily="34" charset="0"/>
                <a:cs typeface="Times New Roman" pitchFamily="18" charset="0"/>
              </a:rPr>
              <a:t>	we have no right to destroy them</a:t>
            </a:r>
            <a:endParaRPr lang="en-US" sz="2000" dirty="0"/>
          </a:p>
          <a:p>
            <a:pPr indent="457200">
              <a:defRPr/>
            </a:pPr>
            <a:r>
              <a:rPr lang="en-US" sz="2000" dirty="0">
                <a:latin typeface="Giddyup Std" pitchFamily="66" charset="0"/>
                <a:ea typeface="Calibri" pitchFamily="34" charset="0"/>
                <a:cs typeface="Times New Roman" pitchFamily="18" charset="0"/>
              </a:rPr>
              <a:t>					Daniel Hillel</a:t>
            </a:r>
            <a:endParaRPr lang="en-US" sz="2000" dirty="0"/>
          </a:p>
          <a:p>
            <a:pPr indent="457200">
              <a:defRPr/>
            </a:pPr>
            <a:r>
              <a:rPr lang="en-US" sz="2000" dirty="0">
                <a:latin typeface="Giddyup Std" pitchFamily="66" charset="0"/>
                <a:ea typeface="Calibri" pitchFamily="34" charset="0"/>
                <a:cs typeface="Times New Roman" pitchFamily="18" charset="0"/>
              </a:rPr>
              <a:t>					Out of Earth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1219200" y="2667000"/>
            <a:ext cx="6477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008000"/>
                </a:solidFill>
                <a:latin typeface="Cambria" pitchFamily="18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301869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/>
              <a:t>Defined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775" y="1600200"/>
            <a:ext cx="7831138" cy="452755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Times New Roman" pitchFamily="18" charset="0"/>
              </a:rPr>
              <a:t>Sustainable agriculture was addressed by Congress in the Food,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Times New Roman" pitchFamily="18" charset="0"/>
              </a:rPr>
              <a:t>Agriculture, Conservation, and Trade Act of 1990. Under that law, the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Times New Roman" pitchFamily="18" charset="0"/>
              </a:rPr>
              <a:t>term </a:t>
            </a:r>
            <a:r>
              <a:rPr lang="en-US" sz="2000" u="sng">
                <a:latin typeface="Times New Roman" pitchFamily="18" charset="0"/>
              </a:rPr>
              <a:t>sustainable agriculture</a:t>
            </a:r>
            <a:r>
              <a:rPr lang="en-US" sz="2000">
                <a:latin typeface="Times New Roman" pitchFamily="18" charset="0"/>
              </a:rPr>
              <a:t> means </a:t>
            </a:r>
            <a:r>
              <a:rPr lang="en-US" sz="2000">
                <a:solidFill>
                  <a:schemeClr val="bg2"/>
                </a:solidFill>
                <a:latin typeface="Times New Roman" pitchFamily="18" charset="0"/>
              </a:rPr>
              <a:t>“an integrated system of plant and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solidFill>
                  <a:schemeClr val="bg2"/>
                </a:solidFill>
                <a:latin typeface="Times New Roman" pitchFamily="18" charset="0"/>
              </a:rPr>
              <a:t>animal production practices having a site-specific application that will,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solidFill>
                  <a:schemeClr val="bg2"/>
                </a:solidFill>
                <a:latin typeface="Times New Roman" pitchFamily="18" charset="0"/>
              </a:rPr>
              <a:t>over the long term:</a:t>
            </a:r>
          </a:p>
          <a:p>
            <a:pPr>
              <a:lnSpc>
                <a:spcPct val="80000"/>
              </a:lnSpc>
            </a:pPr>
            <a:r>
              <a:rPr lang="en-US" sz="2000">
                <a:solidFill>
                  <a:schemeClr val="bg2"/>
                </a:solidFill>
                <a:latin typeface="Times New Roman" pitchFamily="18" charset="0"/>
              </a:rPr>
              <a:t>satisfy human food and fiber needs </a:t>
            </a:r>
          </a:p>
          <a:p>
            <a:pPr>
              <a:lnSpc>
                <a:spcPct val="80000"/>
              </a:lnSpc>
            </a:pPr>
            <a:r>
              <a:rPr lang="en-US" sz="2000">
                <a:solidFill>
                  <a:schemeClr val="bg2"/>
                </a:solidFill>
                <a:latin typeface="Times New Roman" pitchFamily="18" charset="0"/>
              </a:rPr>
              <a:t>enhance environmental quality and the natural resource base upon which the agricultural economy depends </a:t>
            </a:r>
          </a:p>
          <a:p>
            <a:pPr>
              <a:lnSpc>
                <a:spcPct val="80000"/>
              </a:lnSpc>
            </a:pPr>
            <a:r>
              <a:rPr lang="en-US" sz="2000">
                <a:solidFill>
                  <a:schemeClr val="bg2"/>
                </a:solidFill>
                <a:latin typeface="Times New Roman" pitchFamily="18" charset="0"/>
              </a:rPr>
              <a:t>make the most efficient use of non-renewable resources and on-farm resources and integrate, where appropriate, natural biological cycles and controls </a:t>
            </a:r>
          </a:p>
          <a:p>
            <a:pPr>
              <a:lnSpc>
                <a:spcPct val="80000"/>
              </a:lnSpc>
            </a:pPr>
            <a:r>
              <a:rPr lang="en-US" sz="2000">
                <a:solidFill>
                  <a:schemeClr val="bg2"/>
                </a:solidFill>
                <a:latin typeface="Times New Roman" pitchFamily="18" charset="0"/>
              </a:rPr>
              <a:t>sustain the economic viability of farm operations </a:t>
            </a:r>
          </a:p>
          <a:p>
            <a:pPr>
              <a:lnSpc>
                <a:spcPct val="80000"/>
              </a:lnSpc>
            </a:pPr>
            <a:r>
              <a:rPr lang="en-US" sz="2000">
                <a:solidFill>
                  <a:schemeClr val="bg2"/>
                </a:solidFill>
                <a:latin typeface="Times New Roman" pitchFamily="18" charset="0"/>
              </a:rPr>
              <a:t>enhance the quality of life for farmers and society as a whole."</a:t>
            </a:r>
            <a:r>
              <a:rPr lang="en-US" sz="2000">
                <a:latin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</a:pPr>
            <a:endParaRPr lang="en-US" sz="20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172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564x/35/2f/16/352f16c34d22b25779c272b3cf7bf85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09600"/>
            <a:ext cx="63246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160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/>
              <a:t>Goal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>
                <a:latin typeface="Times New Roman" pitchFamily="18" charset="0"/>
              </a:rPr>
              <a:t>The goal of sustainable agriculture is to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>
                <a:latin typeface="Times New Roman" pitchFamily="18" charset="0"/>
              </a:rPr>
              <a:t>minimize adverse impacts to the immediate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>
                <a:latin typeface="Times New Roman" pitchFamily="18" charset="0"/>
              </a:rPr>
              <a:t>and off-farm environments while providing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>
                <a:latin typeface="Times New Roman" pitchFamily="18" charset="0"/>
              </a:rPr>
              <a:t>a sustained level of production and profit.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000"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>
                <a:latin typeface="Times New Roman" pitchFamily="18" charset="0"/>
              </a:rPr>
              <a:t>Inherent to this goal is the understanding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>
                <a:latin typeface="Times New Roman" pitchFamily="18" charset="0"/>
              </a:rPr>
              <a:t>that sustainability must be extended not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>
                <a:latin typeface="Times New Roman" pitchFamily="18" charset="0"/>
              </a:rPr>
              <a:t>only globally, but indefinitely in time, and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>
                <a:latin typeface="Times New Roman" pitchFamily="18" charset="0"/>
              </a:rPr>
              <a:t>to all living organisms including humans.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000"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>
                <a:latin typeface="Times New Roman" pitchFamily="18" charset="0"/>
              </a:rPr>
              <a:t>Simply stated, sustainable agriculture refers to the ability of a farm to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>
                <a:latin typeface="Times New Roman" pitchFamily="18" charset="0"/>
              </a:rPr>
              <a:t>produce food indefinitely, without causing irreversible damage to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>
                <a:latin typeface="Times New Roman" pitchFamily="18" charset="0"/>
              </a:rPr>
              <a:t>ecosystem health. </a:t>
            </a:r>
          </a:p>
        </p:txBody>
      </p:sp>
      <p:pic>
        <p:nvPicPr>
          <p:cNvPr id="178180" name="Picture 4" descr="pic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00200"/>
            <a:ext cx="3514725" cy="328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324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/>
              <a:t>Rules and Regulations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648325" cy="4530725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</a:rPr>
              <a:t>While the goal of sustainable agriculture is similarly defined by numerous organizations, there are </a:t>
            </a:r>
            <a:r>
              <a:rPr lang="en-US" b="1" dirty="0">
                <a:latin typeface="Times New Roman" pitchFamily="18" charset="0"/>
              </a:rPr>
              <a:t>no</a:t>
            </a:r>
            <a:r>
              <a:rPr lang="en-US" dirty="0">
                <a:latin typeface="Times New Roman" pitchFamily="18" charset="0"/>
              </a:rPr>
              <a:t> strictly defined rules or regulations for farmers to abide by.</a:t>
            </a:r>
          </a:p>
          <a:p>
            <a:r>
              <a:rPr lang="en-US" dirty="0">
                <a:latin typeface="Times New Roman" pitchFamily="18" charset="0"/>
              </a:rPr>
              <a:t>There are standards and certifications for organic farming, which has similarities to sustainable agriculture, but the two not synonymous.</a:t>
            </a:r>
            <a:r>
              <a:rPr lang="en-US" dirty="0"/>
              <a:t> </a:t>
            </a:r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  <p:pic>
        <p:nvPicPr>
          <p:cNvPr id="187396" name="Picture 4" descr="organ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676400"/>
            <a:ext cx="23114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7397" name="Picture 5" descr="eu-bio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962400"/>
            <a:ext cx="2312988" cy="230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655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/>
              <a:t>Organic vs. Sustainable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80000"/>
              </a:lnSpc>
            </a:pPr>
            <a:r>
              <a:rPr lang="en-US" sz="2400" dirty="0">
                <a:latin typeface="Times New Roman" pitchFamily="18" charset="0"/>
              </a:rPr>
              <a:t>Organic farming excludes the use of synthetic inputs, such as synthetic fertilizers, pesticides, herbicides, and GMOs, whereas sustainable agriculture does not.</a:t>
            </a:r>
          </a:p>
          <a:p>
            <a:pPr algn="just">
              <a:lnSpc>
                <a:spcPct val="80000"/>
              </a:lnSpc>
            </a:pPr>
            <a:r>
              <a:rPr lang="en-US" sz="2400" dirty="0">
                <a:latin typeface="Times New Roman" pitchFamily="18" charset="0"/>
              </a:rPr>
              <a:t>Sustainability aims to balance between what is taken out of the soil with what is returned to it, without relying on outside inputs. This is not necessarily a concern of organic farming.</a:t>
            </a:r>
          </a:p>
          <a:p>
            <a:pPr algn="just">
              <a:lnSpc>
                <a:spcPct val="80000"/>
              </a:lnSpc>
            </a:pPr>
            <a:r>
              <a:rPr lang="en-US" sz="2400" dirty="0">
                <a:latin typeface="Times New Roman" pitchFamily="18" charset="0"/>
              </a:rPr>
              <a:t>Organic farms constitute only a small percent of farms with a minor impact on the environment. Sustainable agriculture aims to make positive changes on all farms.</a:t>
            </a:r>
          </a:p>
          <a:p>
            <a:pPr algn="just">
              <a:lnSpc>
                <a:spcPct val="80000"/>
              </a:lnSpc>
            </a:pPr>
            <a:r>
              <a:rPr lang="en-US" sz="2400" dirty="0">
                <a:latin typeface="Times New Roman" pitchFamily="18" charset="0"/>
              </a:rPr>
              <a:t>In the future, large organic farms that rely on machinery and automation, and purchased inputs, will have similar sustainability issues that large conventional farms do today.</a:t>
            </a:r>
          </a:p>
        </p:txBody>
      </p:sp>
    </p:spTree>
    <p:extLst>
      <p:ext uri="{BB962C8B-B14F-4D97-AF65-F5344CB8AC3E}">
        <p14:creationId xmlns:p14="http://schemas.microsoft.com/office/powerpoint/2010/main" val="1382892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4CBDF782-D9E5-D841-3CF3-8AACCD9A0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525"/>
            <a:ext cx="9144000" cy="592138"/>
          </a:xfrm>
          <a:solidFill>
            <a:srgbClr val="008000"/>
          </a:solidFill>
        </p:spPr>
        <p:txBody>
          <a:bodyPr/>
          <a:lstStyle/>
          <a:p>
            <a:pPr algn="ctr"/>
            <a:r>
              <a:rPr lang="en-US" altLang="en-US" sz="3200" b="1">
                <a:solidFill>
                  <a:srgbClr val="FFFF00"/>
                </a:solidFill>
                <a:latin typeface="Arial Narrow" panose="020B0606020202030204" pitchFamily="34" charset="0"/>
              </a:rPr>
              <a:t>Forms of  </a:t>
            </a:r>
            <a:r>
              <a:rPr lang="en-US" altLang="en-US" sz="3200" b="1" i="1">
                <a:solidFill>
                  <a:srgbClr val="FFFF00"/>
                </a:solidFill>
                <a:latin typeface="Arial Narrow" panose="020B0606020202030204" pitchFamily="34" charset="0"/>
              </a:rPr>
              <a:t>Bharatiya Prakritik Krishi Paddhati </a:t>
            </a:r>
            <a:r>
              <a:rPr lang="en-US" altLang="en-US" sz="3200" b="1">
                <a:solidFill>
                  <a:srgbClr val="FFFF00"/>
                </a:solidFill>
                <a:latin typeface="Arial Narrow" panose="020B0606020202030204" pitchFamily="34" charset="0"/>
              </a:rPr>
              <a:t>(BPKP)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10F202-C84C-3BC3-4EE5-7B9674F80EAA}"/>
              </a:ext>
            </a:extLst>
          </p:cNvPr>
          <p:cNvSpPr txBox="1"/>
          <p:nvPr/>
        </p:nvSpPr>
        <p:spPr>
          <a:xfrm>
            <a:off x="111125" y="639763"/>
            <a:ext cx="5959475" cy="5856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900" b="1" dirty="0">
                <a:solidFill>
                  <a:srgbClr val="008000"/>
                </a:solidFill>
                <a:latin typeface="Arial Narrow" panose="020B0606020202030204" pitchFamily="34" charset="0"/>
              </a:rPr>
              <a:t>Organic farming / </a:t>
            </a:r>
            <a:r>
              <a:rPr lang="en-US" sz="1900" b="1" i="1" dirty="0" err="1">
                <a:solidFill>
                  <a:srgbClr val="008000"/>
                </a:solidFill>
                <a:latin typeface="Arial Narrow" panose="020B0606020202030204" pitchFamily="34" charset="0"/>
              </a:rPr>
              <a:t>Jaivik</a:t>
            </a:r>
            <a:r>
              <a:rPr lang="en-US" sz="1900" b="1" i="1" dirty="0">
                <a:solidFill>
                  <a:srgbClr val="008000"/>
                </a:solidFill>
                <a:latin typeface="Arial Narrow" panose="020B0606020202030204" pitchFamily="34" charset="0"/>
              </a:rPr>
              <a:t> </a:t>
            </a:r>
            <a:r>
              <a:rPr lang="en-US" sz="1900" b="1" i="1" dirty="0" err="1">
                <a:solidFill>
                  <a:srgbClr val="008000"/>
                </a:solidFill>
                <a:latin typeface="Arial Narrow" panose="020B0606020202030204" pitchFamily="34" charset="0"/>
              </a:rPr>
              <a:t>Kheti</a:t>
            </a:r>
            <a:r>
              <a:rPr lang="en-US" sz="1900" b="1" i="1" dirty="0">
                <a:solidFill>
                  <a:srgbClr val="008000"/>
                </a:solidFill>
                <a:latin typeface="Arial Narrow" panose="020B0606020202030204" pitchFamily="34" charset="0"/>
              </a:rPr>
              <a:t> / </a:t>
            </a:r>
            <a:r>
              <a:rPr lang="en-US" sz="1900" b="1" i="1" dirty="0" err="1">
                <a:solidFill>
                  <a:srgbClr val="008000"/>
                </a:solidFill>
                <a:latin typeface="Arial Narrow" panose="020B0606020202030204" pitchFamily="34" charset="0"/>
              </a:rPr>
              <a:t>Jaivik</a:t>
            </a:r>
            <a:r>
              <a:rPr lang="en-US" sz="1900" b="1" i="1" dirty="0">
                <a:solidFill>
                  <a:srgbClr val="008000"/>
                </a:solidFill>
                <a:latin typeface="Arial Narrow" panose="020B0606020202030204" pitchFamily="34" charset="0"/>
              </a:rPr>
              <a:t> Krishi</a:t>
            </a:r>
          </a:p>
          <a:p>
            <a:pPr marL="857250" indent="-342900"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900" b="1" i="1" dirty="0">
                <a:latin typeface="Arial Narrow" panose="020B0606020202030204" pitchFamily="34" charset="0"/>
              </a:rPr>
              <a:t>Avoiding or largely excluding synthetics in farming </a:t>
            </a:r>
          </a:p>
          <a:p>
            <a:pPr marL="857250" indent="-342900"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900" b="1" i="1" dirty="0">
                <a:latin typeface="Arial Narrow" panose="020B0606020202030204" pitchFamily="34" charset="0"/>
              </a:rPr>
              <a:t>Meets International  Standards</a:t>
            </a:r>
          </a:p>
          <a:p>
            <a:pPr marL="857250" indent="-342900"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900" b="1" i="1" dirty="0">
                <a:latin typeface="Arial Narrow" panose="020B0606020202030204" pitchFamily="34" charset="0"/>
              </a:rPr>
              <a:t>1.6 % area of net cultivated area (2020) to 4 % by 2025 </a:t>
            </a:r>
          </a:p>
          <a:p>
            <a:pPr marL="857250" indent="-342900"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900" b="1" i="1" dirty="0">
                <a:latin typeface="Arial Narrow" panose="020B0606020202030204" pitchFamily="34" charset="0"/>
              </a:rPr>
              <a:t>Rs 4500 crores worth products are exported</a:t>
            </a:r>
          </a:p>
          <a:p>
            <a:pPr marL="514350"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900" b="1" i="1" dirty="0">
              <a:latin typeface="Arial Narrow" panose="020B0606020202030204" pitchFamily="34" charset="0"/>
            </a:endParaRPr>
          </a:p>
          <a:p>
            <a:pPr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0" b="1" dirty="0">
                <a:solidFill>
                  <a:srgbClr val="008000"/>
                </a:solidFill>
                <a:latin typeface="Arial Narrow" panose="020B0606020202030204" pitchFamily="34" charset="0"/>
              </a:rPr>
              <a:t>2. Natural farming</a:t>
            </a:r>
            <a:endParaRPr lang="en-US" sz="1900" b="1" i="1" dirty="0">
              <a:solidFill>
                <a:srgbClr val="008000"/>
              </a:solidFill>
              <a:latin typeface="Arial Narrow" panose="020B0606020202030204" pitchFamily="34" charset="0"/>
            </a:endParaRPr>
          </a:p>
          <a:p>
            <a:pPr marL="857250" indent="-342900"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900" b="1" i="1" dirty="0">
                <a:latin typeface="Arial Narrow" panose="020B0606020202030204" pitchFamily="34" charset="0"/>
              </a:rPr>
              <a:t>Use of locally prepared cow based products (</a:t>
            </a:r>
            <a:r>
              <a:rPr lang="en-US" sz="1900" b="1" i="1" dirty="0" err="1">
                <a:latin typeface="Arial Narrow" panose="020B0606020202030204" pitchFamily="34" charset="0"/>
              </a:rPr>
              <a:t>Beejamrit</a:t>
            </a:r>
            <a:r>
              <a:rPr lang="en-US" sz="1900" b="1" i="1" dirty="0">
                <a:latin typeface="Arial Narrow" panose="020B0606020202030204" pitchFamily="34" charset="0"/>
              </a:rPr>
              <a:t>, </a:t>
            </a:r>
            <a:r>
              <a:rPr lang="en-US" sz="1900" b="1" i="1" dirty="0" err="1">
                <a:latin typeface="Arial Narrow" panose="020B0606020202030204" pitchFamily="34" charset="0"/>
              </a:rPr>
              <a:t>Jeevamrit</a:t>
            </a:r>
            <a:r>
              <a:rPr lang="en-US" sz="1900" b="1" i="1" dirty="0">
                <a:latin typeface="Arial Narrow" panose="020B0606020202030204" pitchFamily="34" charset="0"/>
              </a:rPr>
              <a:t>, </a:t>
            </a:r>
            <a:r>
              <a:rPr lang="en-US" sz="1900" b="1" i="1" dirty="0" err="1">
                <a:latin typeface="Arial Narrow" panose="020B0606020202030204" pitchFamily="34" charset="0"/>
              </a:rPr>
              <a:t>Ghanjeevamrit</a:t>
            </a:r>
            <a:r>
              <a:rPr lang="en-US" sz="1900" b="1" i="1" dirty="0">
                <a:latin typeface="Arial Narrow" panose="020B0606020202030204" pitchFamily="34" charset="0"/>
              </a:rPr>
              <a:t> &amp; others), </a:t>
            </a:r>
            <a:r>
              <a:rPr lang="en-US" sz="1900" b="1" i="1" dirty="0" err="1">
                <a:latin typeface="Arial Narrow" panose="020B0606020202030204" pitchFamily="34" charset="0"/>
              </a:rPr>
              <a:t>Acchdhana</a:t>
            </a:r>
            <a:r>
              <a:rPr lang="en-US" sz="1900" b="1" i="1" dirty="0">
                <a:latin typeface="Arial Narrow" panose="020B0606020202030204" pitchFamily="34" charset="0"/>
              </a:rPr>
              <a:t>, </a:t>
            </a:r>
            <a:r>
              <a:rPr lang="en-US" sz="1900" b="1" i="1" dirty="0" err="1">
                <a:latin typeface="Arial Narrow" panose="020B0606020202030204" pitchFamily="34" charset="0"/>
              </a:rPr>
              <a:t>Whapasa</a:t>
            </a:r>
            <a:r>
              <a:rPr lang="en-US" sz="1900" b="1" i="1" dirty="0">
                <a:latin typeface="Arial Narrow" panose="020B0606020202030204" pitchFamily="34" charset="0"/>
              </a:rPr>
              <a:t> and intercropping</a:t>
            </a:r>
          </a:p>
          <a:p>
            <a:pPr marL="857250" indent="-342900"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900" b="1" i="1" dirty="0" err="1">
                <a:latin typeface="Arial Narrow" panose="020B0606020202030204" pitchFamily="34" charset="0"/>
              </a:rPr>
              <a:t>Jeevamrit</a:t>
            </a:r>
            <a:r>
              <a:rPr lang="en-US" sz="1900" b="1" i="1" dirty="0">
                <a:latin typeface="Arial Narrow" panose="020B0606020202030204" pitchFamily="34" charset="0"/>
              </a:rPr>
              <a:t> to ensure high soil biological activity</a:t>
            </a:r>
          </a:p>
          <a:p>
            <a:pPr marL="857250" indent="-342900"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900" b="1" i="1" dirty="0">
                <a:latin typeface="Arial Narrow" panose="020B0606020202030204" pitchFamily="34" charset="0"/>
              </a:rPr>
              <a:t>Recycling of biomass, diversified crop stand, cattle urine and slurry</a:t>
            </a:r>
          </a:p>
          <a:p>
            <a:pPr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900" b="1" dirty="0">
              <a:solidFill>
                <a:srgbClr val="008000"/>
              </a:solidFill>
              <a:latin typeface="Arial Narrow" panose="020B0606020202030204" pitchFamily="34" charset="0"/>
            </a:endParaRPr>
          </a:p>
          <a:p>
            <a:pPr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0" b="1" dirty="0">
                <a:solidFill>
                  <a:srgbClr val="008000"/>
                </a:solidFill>
                <a:latin typeface="Arial Narrow" panose="020B0606020202030204" pitchFamily="34" charset="0"/>
              </a:rPr>
              <a:t>3. Biodynamic farming</a:t>
            </a:r>
            <a:endParaRPr lang="en-US" sz="1900" b="1" i="1" dirty="0">
              <a:solidFill>
                <a:srgbClr val="008000"/>
              </a:solidFill>
              <a:latin typeface="Arial Narrow" panose="020B0606020202030204" pitchFamily="34" charset="0"/>
            </a:endParaRPr>
          </a:p>
          <a:p>
            <a:pPr marL="800100" indent="-285750"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900" b="1" i="1" dirty="0">
                <a:latin typeface="Arial Narrow" panose="020B0606020202030204" pitchFamily="34" charset="0"/>
              </a:rPr>
              <a:t>Making life giving compost from dead material</a:t>
            </a:r>
          </a:p>
          <a:p>
            <a:pPr marL="800100" indent="-285750"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900" b="1" i="1" dirty="0">
                <a:latin typeface="Arial Narrow" panose="020B0606020202030204" pitchFamily="34" charset="0"/>
              </a:rPr>
              <a:t>Cowpat pit manures such as BD-500 to 507</a:t>
            </a:r>
          </a:p>
        </p:txBody>
      </p:sp>
      <p:pic>
        <p:nvPicPr>
          <p:cNvPr id="4100" name="Picture 5" descr="A sign on the side of a dirt field&#10;&#10;Description automatically generated">
            <a:extLst>
              <a:ext uri="{FF2B5EF4-FFF2-40B4-BE49-F238E27FC236}">
                <a16:creationId xmlns:a16="http://schemas.microsoft.com/office/drawing/2014/main" id="{3BAD9203-260B-3900-F03D-31A5255D9E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025" y="639763"/>
            <a:ext cx="2909888" cy="194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 descr="G:\Experiments\NPOF\NPOF photos\Gurukul experiment\IMG_20190215_142700.jpg">
            <a:extLst>
              <a:ext uri="{FF2B5EF4-FFF2-40B4-BE49-F238E27FC236}">
                <a16:creationId xmlns:a16="http://schemas.microsoft.com/office/drawing/2014/main" id="{22CA021A-38E0-6311-82B4-AABA6B659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00"/>
          <a:stretch>
            <a:fillRect/>
          </a:stretch>
        </p:blipFill>
        <p:spPr bwMode="auto">
          <a:xfrm>
            <a:off x="6151563" y="3165475"/>
            <a:ext cx="2927350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I:\Photos for Baner\IMG_0769.jpg">
            <a:extLst>
              <a:ext uri="{FF2B5EF4-FFF2-40B4-BE49-F238E27FC236}">
                <a16:creationId xmlns:a16="http://schemas.microsoft.com/office/drawing/2014/main" id="{94DBF8C0-B3AB-C2FB-BDC4-B45C98E71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69874" y="5536839"/>
            <a:ext cx="1430767" cy="9354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5" descr="I:\Photo for folder AGM\DSC04465.JPG">
            <a:extLst>
              <a:ext uri="{FF2B5EF4-FFF2-40B4-BE49-F238E27FC236}">
                <a16:creationId xmlns:a16="http://schemas.microsoft.com/office/drawing/2014/main" id="{FCDA7B76-727C-A539-1640-B5A5A703C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73368" y="5457277"/>
            <a:ext cx="1459421" cy="10945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ve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Leve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704</TotalTime>
  <Words>2417</Words>
  <Application>Microsoft Office PowerPoint</Application>
  <PresentationFormat>On-screen Show (4:3)</PresentationFormat>
  <Paragraphs>378</Paragraphs>
  <Slides>35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35</vt:i4>
      </vt:variant>
    </vt:vector>
  </HeadingPairs>
  <TitlesOfParts>
    <vt:vector size="48" baseType="lpstr">
      <vt:lpstr>Arial</vt:lpstr>
      <vt:lpstr>Arial Narrow</vt:lpstr>
      <vt:lpstr>Calibri</vt:lpstr>
      <vt:lpstr>Cambria</vt:lpstr>
      <vt:lpstr>Garamond</vt:lpstr>
      <vt:lpstr>Giddyup Std</vt:lpstr>
      <vt:lpstr>Tahoma</vt:lpstr>
      <vt:lpstr>Times New Roman</vt:lpstr>
      <vt:lpstr>Verdana</vt:lpstr>
      <vt:lpstr>Wingdings</vt:lpstr>
      <vt:lpstr>Office Theme</vt:lpstr>
      <vt:lpstr>Level</vt:lpstr>
      <vt:lpstr>1_Level</vt:lpstr>
      <vt:lpstr>Natural Farming – Concept and Relevance</vt:lpstr>
      <vt:lpstr>         Trends</vt:lpstr>
      <vt:lpstr>Negative Impacts</vt:lpstr>
      <vt:lpstr>Defined</vt:lpstr>
      <vt:lpstr>PowerPoint Presentation</vt:lpstr>
      <vt:lpstr>Goal</vt:lpstr>
      <vt:lpstr>Rules and Regulations</vt:lpstr>
      <vt:lpstr>Organic vs. Sustainable</vt:lpstr>
      <vt:lpstr>Forms of  Bharatiya Prakritik Krishi Paddhati (BPKP)</vt:lpstr>
      <vt:lpstr>Forms of  Bharatiya Prakritik Krishi Paddhati (BPKP)</vt:lpstr>
      <vt:lpstr>Forms of  Bharatiya Prakritik Krishi Paddhati (BPKP)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Zero Budget Natural Farming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KEY CHALLENGES TO SCALE-UP NATURAL FARMING IN INDIA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Dr AS</cp:lastModifiedBy>
  <cp:revision>98</cp:revision>
  <dcterms:created xsi:type="dcterms:W3CDTF">2006-08-16T00:00:00Z</dcterms:created>
  <dcterms:modified xsi:type="dcterms:W3CDTF">2022-06-30T09:43:57Z</dcterms:modified>
</cp:coreProperties>
</file>